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66" r:id="rId5"/>
    <p:sldId id="262" r:id="rId6"/>
    <p:sldId id="261" r:id="rId7"/>
    <p:sldId id="264" r:id="rId8"/>
    <p:sldId id="259" r:id="rId9"/>
    <p:sldId id="260" r:id="rId10"/>
    <p:sldId id="269" r:id="rId11"/>
    <p:sldId id="267" r:id="rId12"/>
    <p:sldId id="263" r:id="rId13"/>
    <p:sldId id="265" r:id="rId14"/>
    <p:sldId id="272" r:id="rId15"/>
    <p:sldId id="276" r:id="rId16"/>
    <p:sldId id="268" r:id="rId17"/>
    <p:sldId id="271" r:id="rId18"/>
    <p:sldId id="274" r:id="rId19"/>
    <p:sldId id="273" r:id="rId20"/>
    <p:sldId id="275" r:id="rId21"/>
    <p:sldId id="277" r:id="rId22"/>
  </p:sldIdLst>
  <p:sldSz cx="9144000" cy="6858000" type="screen4x3"/>
  <p:notesSz cx="7077075" cy="9363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fr-CA"/>
          </a:p>
        </p:txBody>
      </p:sp>
      <p:sp>
        <p:nvSpPr>
          <p:cNvPr id="3" name="Espace réservé de la date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C7F9021B-137A-487D-A6A8-0C1B5CB4518E}" type="datetimeFigureOut">
              <a:rPr lang="fr-CA" smtClean="0"/>
              <a:t>2013-07-11</a:t>
            </a:fld>
            <a:endParaRPr lang="fr-CA"/>
          </a:p>
        </p:txBody>
      </p:sp>
      <p:sp>
        <p:nvSpPr>
          <p:cNvPr id="4" name="Espace réservé de l'image des diapositives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fr-CA"/>
          </a:p>
        </p:txBody>
      </p:sp>
      <p:sp>
        <p:nvSpPr>
          <p:cNvPr id="5" name="Espace réservé des commentaires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B1DA67AD-3249-4F55-ADDC-3C7FC8B85F93}" type="slidenum">
              <a:rPr lang="fr-CA" smtClean="0"/>
              <a:t>‹N°›</a:t>
            </a:fld>
            <a:endParaRPr lang="fr-CA"/>
          </a:p>
        </p:txBody>
      </p:sp>
    </p:spTree>
    <p:extLst>
      <p:ext uri="{BB962C8B-B14F-4D97-AF65-F5344CB8AC3E}">
        <p14:creationId xmlns:p14="http://schemas.microsoft.com/office/powerpoint/2010/main" val="324146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0BA9BB13-2567-4CDF-8C9E-13506F4D6481}" type="datetimeFigureOut">
              <a:rPr lang="fr-CA" smtClean="0"/>
              <a:t>2013-07-11</a:t>
            </a:fld>
            <a:endParaRPr lang="fr-CA"/>
          </a:p>
        </p:txBody>
      </p:sp>
      <p:sp>
        <p:nvSpPr>
          <p:cNvPr id="17" name="Espace réservé du pied de page 16"/>
          <p:cNvSpPr>
            <a:spLocks noGrp="1"/>
          </p:cNvSpPr>
          <p:nvPr>
            <p:ph type="ftr" sz="quarter" idx="11"/>
          </p:nvPr>
        </p:nvSpPr>
        <p:spPr/>
        <p:txBody>
          <a:bodyPr/>
          <a:lstStyle/>
          <a:p>
            <a:endParaRPr lang="fr-CA"/>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711024-80C2-4AF1-B086-D6DB4BA691F4}" type="slidenum">
              <a:rPr lang="fr-CA" smtClean="0"/>
              <a:t>‹N°›</a:t>
            </a:fld>
            <a:endParaRPr lang="fr-CA"/>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BA9BB13-2567-4CDF-8C9E-13506F4D6481}" type="datetimeFigureOut">
              <a:rPr lang="fr-CA" smtClean="0"/>
              <a:t>2013-07-11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F711024-80C2-4AF1-B086-D6DB4BA691F4}" type="slidenum">
              <a:rPr lang="fr-CA" smtClean="0"/>
              <a:t>‹N°›</a:t>
            </a:fld>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FF711024-80C2-4AF1-B086-D6DB4BA691F4}" type="slidenum">
              <a:rPr lang="fr-CA" smtClean="0"/>
              <a:t>‹N°›</a:t>
            </a:fld>
            <a:endParaRPr lang="fr-CA"/>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BA9BB13-2567-4CDF-8C9E-13506F4D6481}" type="datetimeFigureOut">
              <a:rPr lang="fr-CA" smtClean="0"/>
              <a:t>2013-07-11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0BA9BB13-2567-4CDF-8C9E-13506F4D6481}" type="datetimeFigureOut">
              <a:rPr lang="fr-CA" smtClean="0"/>
              <a:t>2013-07-11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a:xfrm>
            <a:off x="4361688" y="1026372"/>
            <a:ext cx="457200" cy="441325"/>
          </a:xfrm>
        </p:spPr>
        <p:txBody>
          <a:bodyPr/>
          <a:lstStyle/>
          <a:p>
            <a:fld id="{FF711024-80C2-4AF1-B086-D6DB4BA691F4}" type="slidenum">
              <a:rPr lang="fr-CA" smtClean="0"/>
              <a:t>‹N°›</a:t>
            </a:fld>
            <a:endParaRPr lang="fr-CA"/>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CA"/>
          </a:p>
        </p:txBody>
      </p:sp>
      <p:sp>
        <p:nvSpPr>
          <p:cNvPr id="4" name="Espace réservé de la date 3"/>
          <p:cNvSpPr>
            <a:spLocks noGrp="1"/>
          </p:cNvSpPr>
          <p:nvPr>
            <p:ph type="dt" sz="half" idx="10"/>
          </p:nvPr>
        </p:nvSpPr>
        <p:spPr/>
        <p:txBody>
          <a:bodyPr/>
          <a:lstStyle/>
          <a:p>
            <a:fld id="{0BA9BB13-2567-4CDF-8C9E-13506F4D6481}" type="datetimeFigureOut">
              <a:rPr lang="fr-CA" smtClean="0"/>
              <a:t>2013-07-11</a:t>
            </a:fld>
            <a:endParaRPr lang="fr-CA"/>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711024-80C2-4AF1-B086-D6DB4BA691F4}" type="slidenum">
              <a:rPr lang="fr-CA" smtClean="0"/>
              <a:t>‹N°›</a:t>
            </a:fld>
            <a:endParaRPr lang="fr-CA"/>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0BA9BB13-2567-4CDF-8C9E-13506F4D6481}" type="datetimeFigureOut">
              <a:rPr lang="fr-CA" smtClean="0"/>
              <a:t>2013-07-11</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F711024-80C2-4AF1-B086-D6DB4BA691F4}" type="slidenum">
              <a:rPr lang="fr-CA" smtClean="0"/>
              <a:t>‹N°›</a:t>
            </a:fld>
            <a:endParaRPr lang="fr-CA"/>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0BA9BB13-2567-4CDF-8C9E-13506F4D6481}" type="datetimeFigureOut">
              <a:rPr lang="fr-CA" smtClean="0"/>
              <a:t>2013-07-11</a:t>
            </a:fld>
            <a:endParaRPr lang="fr-CA"/>
          </a:p>
        </p:txBody>
      </p:sp>
      <p:sp>
        <p:nvSpPr>
          <p:cNvPr id="8" name="Espace réservé du pied de page 7"/>
          <p:cNvSpPr>
            <a:spLocks noGrp="1"/>
          </p:cNvSpPr>
          <p:nvPr>
            <p:ph type="ftr" sz="quarter" idx="11"/>
          </p:nvPr>
        </p:nvSpPr>
        <p:spPr>
          <a:xfrm>
            <a:off x="304800" y="6409944"/>
            <a:ext cx="3581400" cy="365760"/>
          </a:xfrm>
        </p:spPr>
        <p:txBody>
          <a:bodyPr/>
          <a:lstStyle/>
          <a:p>
            <a:endParaRPr lang="fr-CA"/>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FF711024-80C2-4AF1-B086-D6DB4BA691F4}" type="slidenum">
              <a:rPr lang="fr-CA" smtClean="0"/>
              <a:t>‹N°›</a:t>
            </a:fld>
            <a:endParaRPr lang="fr-CA"/>
          </a:p>
        </p:txBody>
      </p:sp>
      <p:sp>
        <p:nvSpPr>
          <p:cNvPr id="23" name="Titre 22"/>
          <p:cNvSpPr>
            <a:spLocks noGrp="1"/>
          </p:cNvSpPr>
          <p:nvPr>
            <p:ph type="title"/>
          </p:nvPr>
        </p:nvSpPr>
        <p:spPr/>
        <p:txBody>
          <a:bodyPr rtlCol="0" anchor="b" anchorCtr="0"/>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0BA9BB13-2567-4CDF-8C9E-13506F4D6481}" type="datetimeFigureOut">
              <a:rPr lang="fr-CA" smtClean="0"/>
              <a:t>2013-07-11</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a:xfrm>
            <a:off x="4343400" y="1036020"/>
            <a:ext cx="457200" cy="441325"/>
          </a:xfrm>
        </p:spPr>
        <p:txBody>
          <a:bodyPr/>
          <a:lstStyle/>
          <a:p>
            <a:fld id="{FF711024-80C2-4AF1-B086-D6DB4BA691F4}"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0BA9BB13-2567-4CDF-8C9E-13506F4D6481}" type="datetimeFigureOut">
              <a:rPr lang="fr-CA" smtClean="0"/>
              <a:t>2013-07-11</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F711024-80C2-4AF1-B086-D6DB4BA691F4}"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F711024-80C2-4AF1-B086-D6DB4BA691F4}" type="slidenum">
              <a:rPr lang="fr-CA" smtClean="0"/>
              <a:t>‹N°›</a:t>
            </a:fld>
            <a:endParaRPr lang="fr-C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0BA9BB13-2567-4CDF-8C9E-13506F4D6481}" type="datetimeFigureOut">
              <a:rPr lang="fr-CA" smtClean="0"/>
              <a:t>2013-07-11</a:t>
            </a:fld>
            <a:endParaRPr lang="fr-CA"/>
          </a:p>
        </p:txBody>
      </p:sp>
      <p:sp>
        <p:nvSpPr>
          <p:cNvPr id="6" name="Espace réservé du pied de page 5"/>
          <p:cNvSpPr>
            <a:spLocks noGrp="1"/>
          </p:cNvSpPr>
          <p:nvPr>
            <p:ph type="ftr" sz="quarter" idx="11"/>
          </p:nvPr>
        </p:nvSpPr>
        <p:spPr>
          <a:xfrm>
            <a:off x="301752" y="6410848"/>
            <a:ext cx="3383280" cy="365760"/>
          </a:xfrm>
        </p:spPr>
        <p:txBody>
          <a:bodyPr/>
          <a:lstStyle/>
          <a:p>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FF711024-80C2-4AF1-B086-D6DB4BA691F4}" type="slidenum">
              <a:rPr lang="fr-CA" smtClean="0"/>
              <a:t>‹N°›</a:t>
            </a:fld>
            <a:endParaRPr lang="fr-CA"/>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0BA9BB13-2567-4CDF-8C9E-13506F4D6481}" type="datetimeFigureOut">
              <a:rPr lang="fr-CA" smtClean="0"/>
              <a:t>2013-07-11</a:t>
            </a:fld>
            <a:endParaRPr lang="fr-CA"/>
          </a:p>
        </p:txBody>
      </p:sp>
      <p:sp>
        <p:nvSpPr>
          <p:cNvPr id="6" name="Espace réservé du pied de page 5"/>
          <p:cNvSpPr>
            <a:spLocks noGrp="1"/>
          </p:cNvSpPr>
          <p:nvPr>
            <p:ph type="ftr" sz="quarter" idx="11"/>
          </p:nvPr>
        </p:nvSpPr>
        <p:spPr>
          <a:xfrm>
            <a:off x="301752" y="6410848"/>
            <a:ext cx="3584448" cy="365760"/>
          </a:xfrm>
        </p:spPr>
        <p:txBody>
          <a:bodyPr/>
          <a:lstStyle/>
          <a:p>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BA9BB13-2567-4CDF-8C9E-13506F4D6481}" type="datetimeFigureOut">
              <a:rPr lang="fr-CA" smtClean="0"/>
              <a:t>2013-07-11</a:t>
            </a:fld>
            <a:endParaRPr lang="fr-CA"/>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C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F711024-80C2-4AF1-B086-D6DB4BA691F4}" type="slidenum">
              <a:rPr lang="fr-CA" smtClean="0"/>
              <a:t>‹N°›</a:t>
            </a:fld>
            <a:endParaRPr lang="fr-CA"/>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6.xml"/><Relationship Id="rId4" Type="http://schemas.openxmlformats.org/officeDocument/2006/relationships/image" Target="http://www.anti-age-bio.com/medias/images/aliments_acide_base_3.jp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http://www.anti-age-bio.com/medias/images/aliments_acide_base_2.jpg" TargetMode="Externa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2819400"/>
            <a:ext cx="6400800" cy="3201888"/>
          </a:xfrm>
        </p:spPr>
        <p:txBody>
          <a:bodyPr>
            <a:noAutofit/>
          </a:bodyPr>
          <a:lstStyle/>
          <a:p>
            <a:r>
              <a:rPr lang="fr-CA" sz="2000" b="0" cap="none" spc="0" dirty="0">
                <a:ln w="12700">
                  <a:solidFill>
                    <a:schemeClr val="tx2">
                      <a:satMod val="155000"/>
                    </a:schemeClr>
                  </a:solidFill>
                  <a:prstDash val="solid"/>
                </a:ln>
                <a:solidFill>
                  <a:schemeClr val="tx1"/>
                </a:solidFill>
                <a:latin typeface="Calibri Light" pitchFamily="34" charset="0"/>
              </a:rPr>
              <a:t>La théorie </a:t>
            </a:r>
            <a:r>
              <a:rPr lang="fr-CA" sz="2000" b="0" cap="none" spc="0" dirty="0" smtClean="0">
                <a:ln w="12700">
                  <a:solidFill>
                    <a:schemeClr val="tx2">
                      <a:satMod val="155000"/>
                    </a:schemeClr>
                  </a:solidFill>
                  <a:prstDash val="solid"/>
                </a:ln>
                <a:solidFill>
                  <a:schemeClr val="tx1"/>
                </a:solidFill>
                <a:latin typeface="Calibri Light" pitchFamily="34" charset="0"/>
              </a:rPr>
              <a:t>du régime alcaline </a:t>
            </a:r>
            <a:r>
              <a:rPr lang="fr-CA" sz="2000" b="0" cap="none" spc="0" dirty="0">
                <a:ln w="12700">
                  <a:solidFill>
                    <a:schemeClr val="tx2">
                      <a:satMod val="155000"/>
                    </a:schemeClr>
                  </a:solidFill>
                  <a:prstDash val="solid"/>
                </a:ln>
                <a:solidFill>
                  <a:schemeClr val="tx1"/>
                </a:solidFill>
                <a:latin typeface="Calibri Light" pitchFamily="34" charset="0"/>
              </a:rPr>
              <a:t>est simple, il faut consommer des aliments alcalins c’est-à-dire des aliments </a:t>
            </a:r>
            <a:r>
              <a:rPr lang="fr-CA" sz="2000" b="0" cap="none" spc="0" dirty="0" smtClean="0">
                <a:ln w="12700">
                  <a:solidFill>
                    <a:schemeClr val="tx2">
                      <a:satMod val="155000"/>
                    </a:schemeClr>
                  </a:solidFill>
                  <a:prstDash val="solid"/>
                </a:ln>
                <a:solidFill>
                  <a:schemeClr val="tx1"/>
                </a:solidFill>
                <a:latin typeface="Calibri Light" pitchFamily="34" charset="0"/>
              </a:rPr>
              <a:t>dont le PH est </a:t>
            </a:r>
            <a:r>
              <a:rPr lang="fr-CA" sz="2000" b="0" cap="none" spc="0" dirty="0">
                <a:ln w="12700">
                  <a:solidFill>
                    <a:schemeClr val="tx2">
                      <a:satMod val="155000"/>
                    </a:schemeClr>
                  </a:solidFill>
                  <a:prstDash val="solid"/>
                </a:ln>
                <a:solidFill>
                  <a:schemeClr val="tx1"/>
                </a:solidFill>
                <a:latin typeface="Calibri Light" pitchFamily="34" charset="0"/>
              </a:rPr>
              <a:t>supérieur à </a:t>
            </a:r>
            <a:r>
              <a:rPr lang="fr-CA" sz="2000" b="0" cap="none" spc="0" dirty="0" smtClean="0">
                <a:ln w="12700">
                  <a:solidFill>
                    <a:schemeClr val="tx2">
                      <a:satMod val="155000"/>
                    </a:schemeClr>
                  </a:solidFill>
                  <a:prstDash val="solid"/>
                </a:ln>
                <a:solidFill>
                  <a:schemeClr val="tx1"/>
                </a:solidFill>
                <a:latin typeface="Calibri Light" pitchFamily="34" charset="0"/>
              </a:rPr>
              <a:t>7 (le </a:t>
            </a:r>
            <a:r>
              <a:rPr lang="fr-CA" sz="2000" b="0" cap="none" spc="0" dirty="0">
                <a:ln w="12700">
                  <a:solidFill>
                    <a:schemeClr val="tx2">
                      <a:satMod val="155000"/>
                    </a:schemeClr>
                  </a:solidFill>
                  <a:prstDash val="solid"/>
                </a:ln>
                <a:solidFill>
                  <a:schemeClr val="tx1"/>
                </a:solidFill>
                <a:latin typeface="Calibri Light" pitchFamily="34" charset="0"/>
              </a:rPr>
              <a:t>contraire de ce qui est </a:t>
            </a:r>
            <a:r>
              <a:rPr lang="fr-CA" sz="2000" b="0" cap="none" spc="0" dirty="0" smtClean="0">
                <a:ln w="12700">
                  <a:solidFill>
                    <a:schemeClr val="tx2">
                      <a:satMod val="155000"/>
                    </a:schemeClr>
                  </a:solidFill>
                  <a:prstDash val="solid"/>
                </a:ln>
                <a:solidFill>
                  <a:schemeClr val="tx1"/>
                </a:solidFill>
                <a:latin typeface="Calibri Light" pitchFamily="34" charset="0"/>
              </a:rPr>
              <a:t>acide). </a:t>
            </a:r>
            <a:r>
              <a:rPr lang="fr-CA" sz="2000" b="0" cap="none" spc="0" dirty="0">
                <a:ln w="12700">
                  <a:solidFill>
                    <a:schemeClr val="tx2">
                      <a:satMod val="155000"/>
                    </a:schemeClr>
                  </a:solidFill>
                  <a:prstDash val="solid"/>
                </a:ln>
                <a:solidFill>
                  <a:schemeClr val="tx1"/>
                </a:solidFill>
                <a:latin typeface="Calibri Light" pitchFamily="34" charset="0"/>
              </a:rPr>
              <a:t>Ces aliments sont en général les légumes, les fruits, les produits riches en fer, </a:t>
            </a:r>
            <a:r>
              <a:rPr lang="fr-CA" sz="2000" b="0" cap="none" spc="0" dirty="0" smtClean="0">
                <a:ln w="12700">
                  <a:solidFill>
                    <a:schemeClr val="tx2">
                      <a:satMod val="155000"/>
                    </a:schemeClr>
                  </a:solidFill>
                  <a:prstDash val="solid"/>
                </a:ln>
                <a:solidFill>
                  <a:schemeClr val="tx1"/>
                </a:solidFill>
                <a:latin typeface="Calibri Light" pitchFamily="34" charset="0"/>
              </a:rPr>
              <a:t>magnésium ou calcium….</a:t>
            </a:r>
          </a:p>
          <a:p>
            <a:endParaRPr lang="fr-CA" sz="2000" b="0" cap="none" spc="0" dirty="0" smtClean="0">
              <a:ln w="12700">
                <a:solidFill>
                  <a:schemeClr val="tx2">
                    <a:satMod val="155000"/>
                  </a:schemeClr>
                </a:solidFill>
                <a:prstDash val="solid"/>
              </a:ln>
              <a:solidFill>
                <a:schemeClr val="tx1"/>
              </a:solidFill>
              <a:latin typeface="Calibri Light" pitchFamily="34" charset="0"/>
            </a:endParaRPr>
          </a:p>
          <a:p>
            <a:r>
              <a:rPr lang="fr-CA" sz="2000" b="0" cap="none" spc="0" dirty="0" smtClean="0">
                <a:ln w="12700">
                  <a:solidFill>
                    <a:schemeClr val="tx2">
                      <a:satMod val="155000"/>
                    </a:schemeClr>
                  </a:solidFill>
                  <a:prstDash val="solid"/>
                </a:ln>
                <a:solidFill>
                  <a:schemeClr val="tx1"/>
                </a:solidFill>
                <a:latin typeface="Calibri Light" pitchFamily="34" charset="0"/>
              </a:rPr>
              <a:t>Le régime </a:t>
            </a:r>
            <a:r>
              <a:rPr lang="fr-CA" sz="2000" b="0" cap="none" spc="0" dirty="0">
                <a:ln w="12700">
                  <a:solidFill>
                    <a:schemeClr val="tx2">
                      <a:satMod val="155000"/>
                    </a:schemeClr>
                  </a:solidFill>
                  <a:prstDash val="solid"/>
                </a:ln>
                <a:solidFill>
                  <a:schemeClr val="tx1"/>
                </a:solidFill>
                <a:latin typeface="Calibri Light" pitchFamily="34" charset="0"/>
              </a:rPr>
              <a:t>alcaline </a:t>
            </a:r>
            <a:r>
              <a:rPr lang="fr-CA" sz="2000" b="0" cap="none" spc="0" dirty="0" smtClean="0">
                <a:ln w="12700">
                  <a:solidFill>
                    <a:schemeClr val="tx2">
                      <a:satMod val="155000"/>
                    </a:schemeClr>
                  </a:solidFill>
                  <a:prstDash val="solid"/>
                </a:ln>
                <a:solidFill>
                  <a:schemeClr val="tx1"/>
                </a:solidFill>
                <a:latin typeface="Calibri Light" pitchFamily="34" charset="0"/>
              </a:rPr>
              <a:t>est basé sur </a:t>
            </a:r>
            <a:r>
              <a:rPr lang="fr-CA" sz="2000" b="0" cap="none" spc="0" dirty="0">
                <a:ln w="12700">
                  <a:solidFill>
                    <a:schemeClr val="tx2">
                      <a:satMod val="155000"/>
                    </a:schemeClr>
                  </a:solidFill>
                  <a:prstDash val="solid"/>
                </a:ln>
                <a:solidFill>
                  <a:schemeClr val="tx1"/>
                </a:solidFill>
                <a:latin typeface="Calibri Light" pitchFamily="34" charset="0"/>
              </a:rPr>
              <a:t>une forte consommation de ces aliments pour maintenir une bonne santé, mais aussi pour prévenir certaines maladies comme le cancer, l’obésité, la </a:t>
            </a:r>
            <a:r>
              <a:rPr lang="fr-CA" sz="2000" b="0" cap="none" spc="0" dirty="0" smtClean="0">
                <a:ln w="12700">
                  <a:solidFill>
                    <a:schemeClr val="tx2">
                      <a:satMod val="155000"/>
                    </a:schemeClr>
                  </a:solidFill>
                  <a:prstDash val="solid"/>
                </a:ln>
                <a:solidFill>
                  <a:schemeClr val="tx1"/>
                </a:solidFill>
                <a:latin typeface="Calibri Light" pitchFamily="34" charset="0"/>
              </a:rPr>
              <a:t>fatigue ou </a:t>
            </a:r>
            <a:r>
              <a:rPr lang="fr-CA" sz="2000" b="0" cap="none" spc="0" dirty="0">
                <a:ln w="12700">
                  <a:solidFill>
                    <a:schemeClr val="tx2">
                      <a:satMod val="155000"/>
                    </a:schemeClr>
                  </a:solidFill>
                  <a:prstDash val="solid"/>
                </a:ln>
                <a:solidFill>
                  <a:schemeClr val="tx1"/>
                </a:solidFill>
                <a:latin typeface="Calibri Light" pitchFamily="34" charset="0"/>
              </a:rPr>
              <a:t>même les </a:t>
            </a:r>
            <a:r>
              <a:rPr lang="fr-CA" sz="2000" b="0" cap="none" spc="0" dirty="0" smtClean="0">
                <a:ln w="12700">
                  <a:solidFill>
                    <a:schemeClr val="tx2">
                      <a:satMod val="155000"/>
                    </a:schemeClr>
                  </a:solidFill>
                  <a:prstDash val="solid"/>
                </a:ln>
                <a:solidFill>
                  <a:schemeClr val="tx1"/>
                </a:solidFill>
                <a:latin typeface="Calibri Light" pitchFamily="34" charset="0"/>
              </a:rPr>
              <a:t>allergies.</a:t>
            </a:r>
            <a:endParaRPr lang="fr-CA" sz="2000" b="0" cap="none" spc="0" dirty="0">
              <a:ln w="12700">
                <a:solidFill>
                  <a:schemeClr val="tx2">
                    <a:satMod val="155000"/>
                  </a:schemeClr>
                </a:solidFill>
                <a:prstDash val="solid"/>
              </a:ln>
              <a:solidFill>
                <a:schemeClr val="tx1"/>
              </a:solidFill>
              <a:latin typeface="Calibri Light" pitchFamily="34" charset="0"/>
            </a:endParaRPr>
          </a:p>
        </p:txBody>
      </p:sp>
      <p:sp>
        <p:nvSpPr>
          <p:cNvPr id="2" name="Titre 1"/>
          <p:cNvSpPr>
            <a:spLocks noGrp="1"/>
          </p:cNvSpPr>
          <p:nvPr>
            <p:ph type="ctrTitle"/>
          </p:nvPr>
        </p:nvSpPr>
        <p:spPr>
          <a:xfrm>
            <a:off x="683568" y="476672"/>
            <a:ext cx="7772400" cy="1470025"/>
          </a:xfrm>
        </p:spPr>
        <p:txBody>
          <a:bodyPr>
            <a:noAutofit/>
          </a:bodyPr>
          <a:lstStyle/>
          <a:p>
            <a:r>
              <a:rPr lang="fr-CA" sz="8000" dirty="0">
                <a:solidFill>
                  <a:schemeClr val="tx1"/>
                </a:solidFill>
                <a:effectLst>
                  <a:outerShdw blurRad="38100" dist="38100" dir="2700000" algn="tl">
                    <a:srgbClr val="000000">
                      <a:alpha val="43137"/>
                    </a:srgbClr>
                  </a:outerShdw>
                </a:effectLst>
                <a:latin typeface="Aparajita" pitchFamily="34" charset="0"/>
                <a:cs typeface="Aparajita" pitchFamily="34" charset="0"/>
              </a:rPr>
              <a:t>M</a:t>
            </a:r>
            <a:r>
              <a:rPr lang="fr-CA" sz="8000" dirty="0" smtClean="0">
                <a:solidFill>
                  <a:schemeClr val="tx1"/>
                </a:solidFill>
                <a:effectLst>
                  <a:outerShdw blurRad="38100" dist="38100" dir="2700000" algn="tl">
                    <a:srgbClr val="000000">
                      <a:alpha val="43137"/>
                    </a:srgbClr>
                  </a:outerShdw>
                </a:effectLst>
                <a:latin typeface="Aparajita" pitchFamily="34" charset="0"/>
                <a:cs typeface="Aparajita" pitchFamily="34" charset="0"/>
              </a:rPr>
              <a:t>enu </a:t>
            </a:r>
            <a:r>
              <a:rPr lang="fr-CA" sz="8000" dirty="0">
                <a:solidFill>
                  <a:schemeClr val="tx1"/>
                </a:solidFill>
                <a:effectLst>
                  <a:outerShdw blurRad="38100" dist="38100" dir="2700000" algn="tl">
                    <a:srgbClr val="000000">
                      <a:alpha val="43137"/>
                    </a:srgbClr>
                  </a:outerShdw>
                </a:effectLst>
                <a:latin typeface="Aparajita" pitchFamily="34" charset="0"/>
                <a:cs typeface="Aparajita" pitchFamily="34" charset="0"/>
              </a:rPr>
              <a:t>A</a:t>
            </a:r>
            <a:r>
              <a:rPr lang="fr-CA" sz="8000" dirty="0" smtClean="0">
                <a:solidFill>
                  <a:schemeClr val="tx1"/>
                </a:solidFill>
                <a:effectLst>
                  <a:outerShdw blurRad="38100" dist="38100" dir="2700000" algn="tl">
                    <a:srgbClr val="000000">
                      <a:alpha val="43137"/>
                    </a:srgbClr>
                  </a:outerShdw>
                </a:effectLst>
                <a:latin typeface="Aparajita" pitchFamily="34" charset="0"/>
                <a:cs typeface="Aparajita" pitchFamily="34" charset="0"/>
              </a:rPr>
              <a:t>lcalin</a:t>
            </a:r>
            <a:endParaRPr lang="fr-CA" sz="8000" dirty="0">
              <a:solidFill>
                <a:schemeClr val="tx1"/>
              </a:solidFill>
              <a:effectLst>
                <a:outerShdw blurRad="38100" dist="38100" dir="2700000" algn="tl">
                  <a:srgbClr val="000000">
                    <a:alpha val="43137"/>
                  </a:srgbClr>
                </a:outerShdw>
              </a:effectLst>
              <a:latin typeface="Aparajita" pitchFamily="34" charset="0"/>
              <a:cs typeface="Aparajita" pitchFamily="34" charset="0"/>
            </a:endParaRPr>
          </a:p>
        </p:txBody>
      </p:sp>
    </p:spTree>
    <p:extLst>
      <p:ext uri="{BB962C8B-B14F-4D97-AF65-F5344CB8AC3E}">
        <p14:creationId xmlns:p14="http://schemas.microsoft.com/office/powerpoint/2010/main" val="4033075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latin typeface="Calibri Light" pitchFamily="34" charset="0"/>
              </a:rPr>
              <a:t>Filet de bœuf Rossini</a:t>
            </a:r>
            <a:endParaRPr lang="fr-CA" sz="4000" dirty="0">
              <a:latin typeface="Calibri Light" pitchFamily="34" charset="0"/>
            </a:endParaRPr>
          </a:p>
        </p:txBody>
      </p:sp>
      <p:sp>
        <p:nvSpPr>
          <p:cNvPr id="3" name="ZoneTexte 2"/>
          <p:cNvSpPr txBox="1"/>
          <p:nvPr/>
        </p:nvSpPr>
        <p:spPr>
          <a:xfrm>
            <a:off x="395536" y="1556792"/>
            <a:ext cx="3960440" cy="1015663"/>
          </a:xfrm>
          <a:prstGeom prst="rect">
            <a:avLst/>
          </a:prstGeom>
          <a:noFill/>
        </p:spPr>
        <p:txBody>
          <a:bodyPr wrap="square" rtlCol="0">
            <a:spAutoFit/>
          </a:bodyPr>
          <a:lstStyle/>
          <a:p>
            <a:pPr lvl="0"/>
            <a:r>
              <a:rPr lang="fr-CA" sz="1500" dirty="0">
                <a:latin typeface="Calibri Light" pitchFamily="34" charset="0"/>
              </a:rPr>
              <a:t>Type de plat : </a:t>
            </a:r>
            <a:r>
              <a:rPr lang="fr-CA" sz="1500" dirty="0" smtClean="0">
                <a:latin typeface="Calibri Light" pitchFamily="34" charset="0"/>
              </a:rPr>
              <a:t>Plat </a:t>
            </a:r>
            <a:r>
              <a:rPr lang="fr-CA" sz="1500" dirty="0">
                <a:latin typeface="Calibri Light" pitchFamily="34" charset="0"/>
              </a:rPr>
              <a:t>principal</a:t>
            </a:r>
          </a:p>
          <a:p>
            <a:pPr lvl="0"/>
            <a:r>
              <a:rPr lang="fr-CA" sz="1500" dirty="0">
                <a:latin typeface="Calibri Light" pitchFamily="34" charset="0"/>
              </a:rPr>
              <a:t>Préparation :15 min </a:t>
            </a:r>
          </a:p>
          <a:p>
            <a:pPr lvl="0"/>
            <a:r>
              <a:rPr lang="fr-CA" sz="1500" dirty="0">
                <a:latin typeface="Calibri Light" pitchFamily="34" charset="0"/>
              </a:rPr>
              <a:t>Cuisson : 15 min </a:t>
            </a:r>
          </a:p>
          <a:p>
            <a:r>
              <a:rPr lang="fr-CA" sz="1500" dirty="0">
                <a:latin typeface="Calibri Light" pitchFamily="34" charset="0"/>
              </a:rPr>
              <a:t>Quantité : pour 4 </a:t>
            </a:r>
            <a:r>
              <a:rPr lang="fr-CA" sz="1500" dirty="0" smtClean="0">
                <a:latin typeface="Calibri Light" pitchFamily="34" charset="0"/>
              </a:rPr>
              <a:t>personnes</a:t>
            </a:r>
            <a:endParaRPr lang="fr-CA" sz="1500" dirty="0">
              <a:latin typeface="Calibri Light" pitchFamily="34" charset="0"/>
            </a:endParaRPr>
          </a:p>
        </p:txBody>
      </p:sp>
      <p:sp>
        <p:nvSpPr>
          <p:cNvPr id="4" name="ZoneTexte 3"/>
          <p:cNvSpPr txBox="1"/>
          <p:nvPr/>
        </p:nvSpPr>
        <p:spPr>
          <a:xfrm>
            <a:off x="539552" y="2708920"/>
            <a:ext cx="2736304" cy="2846933"/>
          </a:xfrm>
          <a:prstGeom prst="rect">
            <a:avLst/>
          </a:prstGeom>
          <a:noFill/>
        </p:spPr>
        <p:txBody>
          <a:bodyPr wrap="square" rtlCol="0">
            <a:spAutoFit/>
          </a:bodyPr>
          <a:lstStyle/>
          <a:p>
            <a:r>
              <a:rPr lang="fr-CA" sz="1700" b="1" dirty="0" smtClean="0">
                <a:latin typeface="Calibri Light" pitchFamily="34" charset="0"/>
              </a:rPr>
              <a:t>	Ingrédients</a:t>
            </a:r>
            <a:r>
              <a:rPr lang="fr-CA" sz="1600" b="1" dirty="0" smtClean="0">
                <a:latin typeface="Calibri Light" pitchFamily="34" charset="0"/>
              </a:rPr>
              <a:t>:</a:t>
            </a:r>
          </a:p>
          <a:p>
            <a:endParaRPr lang="fr-CA" sz="1600" dirty="0" smtClean="0">
              <a:latin typeface="Calibri Light" pitchFamily="34" charset="0"/>
            </a:endParaRPr>
          </a:p>
          <a:p>
            <a:pPr lvl="0"/>
            <a:r>
              <a:rPr lang="fr-CA" sz="1600" dirty="0">
                <a:latin typeface="Calibri Light" pitchFamily="34" charset="0"/>
              </a:rPr>
              <a:t>4 filets de </a:t>
            </a:r>
            <a:r>
              <a:rPr lang="fr-CA" sz="1600" dirty="0" smtClean="0">
                <a:latin typeface="Calibri Light" pitchFamily="34" charset="0"/>
              </a:rPr>
              <a:t>bœuf 4 </a:t>
            </a:r>
            <a:r>
              <a:rPr lang="fr-CA" sz="1600" dirty="0">
                <a:latin typeface="Calibri Light" pitchFamily="34" charset="0"/>
              </a:rPr>
              <a:t>tranches de pain de mie rassis </a:t>
            </a:r>
          </a:p>
          <a:p>
            <a:pPr lvl="0"/>
            <a:r>
              <a:rPr lang="fr-CA" sz="1600" dirty="0">
                <a:latin typeface="Calibri Light" pitchFamily="34" charset="0"/>
              </a:rPr>
              <a:t>100 g de foie gras </a:t>
            </a:r>
            <a:r>
              <a:rPr lang="fr-CA" sz="1600" dirty="0" smtClean="0">
                <a:latin typeface="Calibri Light" pitchFamily="34" charset="0"/>
              </a:rPr>
              <a:t>mi- cuit</a:t>
            </a:r>
            <a:endParaRPr lang="fr-CA" sz="1600" dirty="0">
              <a:latin typeface="Calibri Light" pitchFamily="34" charset="0"/>
            </a:endParaRPr>
          </a:p>
          <a:p>
            <a:pPr lvl="0"/>
            <a:r>
              <a:rPr lang="fr-CA" sz="1600" dirty="0">
                <a:latin typeface="Calibri Light" pitchFamily="34" charset="0"/>
              </a:rPr>
              <a:t>20 cl de fond de veau </a:t>
            </a:r>
          </a:p>
          <a:p>
            <a:pPr lvl="0"/>
            <a:r>
              <a:rPr lang="fr-CA" sz="1600" dirty="0">
                <a:latin typeface="Calibri Light" pitchFamily="34" charset="0"/>
              </a:rPr>
              <a:t>10 cl de madère </a:t>
            </a:r>
          </a:p>
          <a:p>
            <a:pPr lvl="0"/>
            <a:r>
              <a:rPr lang="fr-CA" sz="1600" dirty="0">
                <a:latin typeface="Calibri Light" pitchFamily="34" charset="0"/>
              </a:rPr>
              <a:t>140 g de beurre </a:t>
            </a:r>
          </a:p>
          <a:p>
            <a:pPr lvl="0"/>
            <a:r>
              <a:rPr lang="fr-CA" sz="1600" dirty="0">
                <a:latin typeface="Calibri Light" pitchFamily="34" charset="0"/>
              </a:rPr>
              <a:t>1 cuillère à café d'huile d'olive </a:t>
            </a:r>
          </a:p>
          <a:p>
            <a:pPr lvl="0"/>
            <a:r>
              <a:rPr lang="fr-CA" sz="1600" dirty="0">
                <a:latin typeface="Calibri Light" pitchFamily="34" charset="0"/>
              </a:rPr>
              <a:t>sel et poivre </a:t>
            </a:r>
          </a:p>
          <a:p>
            <a:endParaRPr lang="fr-CA" dirty="0"/>
          </a:p>
        </p:txBody>
      </p:sp>
      <p:sp>
        <p:nvSpPr>
          <p:cNvPr id="5" name="ZoneTexte 4"/>
          <p:cNvSpPr txBox="1"/>
          <p:nvPr/>
        </p:nvSpPr>
        <p:spPr>
          <a:xfrm>
            <a:off x="3923928" y="1700808"/>
            <a:ext cx="2304256" cy="4524315"/>
          </a:xfrm>
          <a:prstGeom prst="rect">
            <a:avLst/>
          </a:prstGeom>
          <a:noFill/>
        </p:spPr>
        <p:txBody>
          <a:bodyPr wrap="square" rtlCol="0">
            <a:spAutoFit/>
          </a:bodyPr>
          <a:lstStyle/>
          <a:p>
            <a:pPr lvl="0"/>
            <a:endParaRPr lang="fr-CA" sz="1500" dirty="0" smtClean="0">
              <a:latin typeface="Calibri Light" pitchFamily="34" charset="0"/>
            </a:endParaRPr>
          </a:p>
          <a:p>
            <a:pPr lvl="0"/>
            <a:r>
              <a:rPr lang="fr-CA" sz="1500" dirty="0" smtClean="0">
                <a:latin typeface="Calibri Light" pitchFamily="34" charset="0"/>
              </a:rPr>
              <a:t>1)Couper </a:t>
            </a:r>
            <a:r>
              <a:rPr lang="fr-CA" sz="1500" dirty="0">
                <a:latin typeface="Calibri Light" pitchFamily="34" charset="0"/>
              </a:rPr>
              <a:t>le pain de mie plus ou moins à la taille des pièces de </a:t>
            </a:r>
            <a:r>
              <a:rPr lang="fr-CA" sz="1500" dirty="0" smtClean="0">
                <a:latin typeface="Calibri Light" pitchFamily="34" charset="0"/>
              </a:rPr>
              <a:t>bœuf. </a:t>
            </a:r>
            <a:r>
              <a:rPr lang="fr-CA" sz="1500" dirty="0">
                <a:latin typeface="Calibri Light" pitchFamily="34" charset="0"/>
              </a:rPr>
              <a:t>Dans une poêle, faire dorer ces canapés sur les deux faces, dans 20 g de beurre. </a:t>
            </a:r>
          </a:p>
          <a:p>
            <a:pPr lvl="0"/>
            <a:r>
              <a:rPr lang="fr-CA" sz="1500" dirty="0" smtClean="0">
                <a:latin typeface="Calibri Light" pitchFamily="34" charset="0"/>
              </a:rPr>
              <a:t>2)Faire </a:t>
            </a:r>
            <a:r>
              <a:rPr lang="fr-CA" sz="1500" dirty="0">
                <a:latin typeface="Calibri Light" pitchFamily="34" charset="0"/>
              </a:rPr>
              <a:t>cuire les pièces de </a:t>
            </a:r>
            <a:r>
              <a:rPr lang="fr-CA" sz="1500" dirty="0" smtClean="0">
                <a:latin typeface="Calibri Light" pitchFamily="34" charset="0"/>
              </a:rPr>
              <a:t>bœuf </a:t>
            </a:r>
            <a:r>
              <a:rPr lang="fr-CA" sz="1500" dirty="0">
                <a:latin typeface="Calibri Light" pitchFamily="34" charset="0"/>
              </a:rPr>
              <a:t>dans l'huile et 20 g de beurre chauds, pendant 1 à 2 minutes par face. Saler, poivrer et réserver au chaud. </a:t>
            </a:r>
          </a:p>
          <a:p>
            <a:pPr lvl="0"/>
            <a:r>
              <a:rPr lang="fr-CA" sz="1500" dirty="0" smtClean="0">
                <a:latin typeface="Calibri Light" pitchFamily="34" charset="0"/>
              </a:rPr>
              <a:t>3)Découper </a:t>
            </a:r>
            <a:r>
              <a:rPr lang="fr-CA" sz="1500" dirty="0">
                <a:latin typeface="Calibri Light" pitchFamily="34" charset="0"/>
              </a:rPr>
              <a:t>le foie gras en médaillons. Les fariner un peu et les faire poêler très rapidement dans une poêle très chaude. </a:t>
            </a:r>
          </a:p>
          <a:p>
            <a:endParaRPr lang="fr-CA" dirty="0"/>
          </a:p>
        </p:txBody>
      </p:sp>
      <p:sp>
        <p:nvSpPr>
          <p:cNvPr id="6" name="ZoneTexte 5"/>
          <p:cNvSpPr txBox="1"/>
          <p:nvPr/>
        </p:nvSpPr>
        <p:spPr>
          <a:xfrm>
            <a:off x="6228184" y="1931640"/>
            <a:ext cx="2376264" cy="4293483"/>
          </a:xfrm>
          <a:prstGeom prst="rect">
            <a:avLst/>
          </a:prstGeom>
          <a:noFill/>
        </p:spPr>
        <p:txBody>
          <a:bodyPr wrap="square" rtlCol="0">
            <a:spAutoFit/>
          </a:bodyPr>
          <a:lstStyle/>
          <a:p>
            <a:pPr lvl="0"/>
            <a:r>
              <a:rPr lang="fr-CA" sz="1500" dirty="0" smtClean="0">
                <a:latin typeface="Calibri Light" pitchFamily="34" charset="0"/>
              </a:rPr>
              <a:t>4)Poser les canapés de pain de mie sur 4 assiettes chaudes, couvrir d'un chateaubriand et d'un médaillon de foie gras. Maintenir au chaud. </a:t>
            </a:r>
          </a:p>
          <a:p>
            <a:pPr lvl="0"/>
            <a:r>
              <a:rPr lang="fr-CA" sz="1500" dirty="0" smtClean="0">
                <a:latin typeface="Calibri Light" pitchFamily="34" charset="0"/>
              </a:rPr>
              <a:t>5)Verser le madère dans la poêle ( celle qui a servi à poêler le foie gras ). Laisser réduire puis ajouter le fond de veau. Hors du feu, ajouter le beurre restant. </a:t>
            </a:r>
          </a:p>
          <a:p>
            <a:pPr lvl="0"/>
            <a:r>
              <a:rPr lang="fr-CA" sz="1500" dirty="0" smtClean="0">
                <a:latin typeface="Calibri Light" pitchFamily="34" charset="0"/>
              </a:rPr>
              <a:t>6)Verser un peu de sauce sur les chateaubriands et servir rapidement </a:t>
            </a:r>
          </a:p>
          <a:p>
            <a:pPr lvl="0"/>
            <a:endParaRPr lang="fr-CA" sz="1500" dirty="0">
              <a:latin typeface="Calibri Light" pitchFamily="34" charset="0"/>
            </a:endParaRPr>
          </a:p>
          <a:p>
            <a:pPr lvl="0"/>
            <a:r>
              <a:rPr lang="fr-CA" sz="1500" dirty="0" smtClean="0">
                <a:latin typeface="Calibri Light" pitchFamily="34" charset="0"/>
              </a:rPr>
              <a:t>C'est prêt ! </a:t>
            </a:r>
          </a:p>
          <a:p>
            <a:endParaRPr lang="fr-CA" dirty="0"/>
          </a:p>
        </p:txBody>
      </p:sp>
      <p:sp>
        <p:nvSpPr>
          <p:cNvPr id="7" name="ZoneTexte 6"/>
          <p:cNvSpPr txBox="1"/>
          <p:nvPr/>
        </p:nvSpPr>
        <p:spPr>
          <a:xfrm>
            <a:off x="5436096" y="1508710"/>
            <a:ext cx="2592288" cy="338554"/>
          </a:xfrm>
          <a:prstGeom prst="rect">
            <a:avLst/>
          </a:prstGeom>
          <a:noFill/>
        </p:spPr>
        <p:txBody>
          <a:bodyPr wrap="square" rtlCol="0">
            <a:spAutoFit/>
          </a:bodyPr>
          <a:lstStyle/>
          <a:p>
            <a:r>
              <a:rPr lang="fr-CA" sz="1600" b="1" dirty="0" smtClean="0">
                <a:latin typeface="Calibri Light" pitchFamily="34" charset="0"/>
              </a:rPr>
              <a:t>Instructions:</a:t>
            </a:r>
            <a:endParaRPr lang="fr-CA" sz="1600" b="1" dirty="0">
              <a:latin typeface="Calibri Light" pitchFamily="34" charset="0"/>
            </a:endParaRPr>
          </a:p>
        </p:txBody>
      </p:sp>
      <p:sp>
        <p:nvSpPr>
          <p:cNvPr id="8" name="ZoneTexte 7"/>
          <p:cNvSpPr txBox="1"/>
          <p:nvPr/>
        </p:nvSpPr>
        <p:spPr>
          <a:xfrm>
            <a:off x="1619672" y="6381328"/>
            <a:ext cx="8640960" cy="338554"/>
          </a:xfrm>
          <a:prstGeom prst="rect">
            <a:avLst/>
          </a:prstGeom>
          <a:noFill/>
        </p:spPr>
        <p:txBody>
          <a:bodyPr wrap="square" rtlCol="0">
            <a:spAutoFit/>
          </a:bodyPr>
          <a:lstStyle/>
          <a:p>
            <a:r>
              <a:rPr lang="fr-CA" sz="1600" dirty="0" smtClean="0">
                <a:latin typeface="Calibri Light" pitchFamily="34" charset="0"/>
              </a:rPr>
              <a:t>http://www.menugourmet.com/fr/recette/filet-de-boeuf-rossini,6585</a:t>
            </a:r>
            <a:endParaRPr lang="fr-CA" sz="1600" dirty="0">
              <a:latin typeface="Calibri Light" pitchFamily="34" charset="0"/>
            </a:endParaRPr>
          </a:p>
        </p:txBody>
      </p:sp>
    </p:spTree>
    <p:extLst>
      <p:ext uri="{BB962C8B-B14F-4D97-AF65-F5344CB8AC3E}">
        <p14:creationId xmlns:p14="http://schemas.microsoft.com/office/powerpoint/2010/main" val="4141101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latin typeface="Calibri Light" pitchFamily="34" charset="0"/>
              </a:rPr>
              <a:t>Papillotes de cabillaud façon sud</a:t>
            </a:r>
            <a:endParaRPr lang="fr-CA" sz="4000" dirty="0">
              <a:latin typeface="Calibri Light" pitchFamily="34" charset="0"/>
            </a:endParaRPr>
          </a:p>
        </p:txBody>
      </p:sp>
      <p:sp>
        <p:nvSpPr>
          <p:cNvPr id="3" name="ZoneTexte 2"/>
          <p:cNvSpPr txBox="1"/>
          <p:nvPr/>
        </p:nvSpPr>
        <p:spPr>
          <a:xfrm>
            <a:off x="323528" y="1484784"/>
            <a:ext cx="3168352" cy="553998"/>
          </a:xfrm>
          <a:prstGeom prst="rect">
            <a:avLst/>
          </a:prstGeom>
          <a:noFill/>
        </p:spPr>
        <p:txBody>
          <a:bodyPr wrap="square" rtlCol="0">
            <a:spAutoFit/>
          </a:bodyPr>
          <a:lstStyle/>
          <a:p>
            <a:pPr lvl="0"/>
            <a:r>
              <a:rPr lang="fr-CA" sz="1500" dirty="0">
                <a:latin typeface="Calibri Light" pitchFamily="34" charset="0"/>
              </a:rPr>
              <a:t>Type de plat </a:t>
            </a:r>
            <a:r>
              <a:rPr lang="fr-CA" sz="1500" dirty="0" smtClean="0">
                <a:latin typeface="Calibri Light" pitchFamily="34" charset="0"/>
              </a:rPr>
              <a:t>: Plat </a:t>
            </a:r>
            <a:r>
              <a:rPr lang="fr-CA" sz="1500" dirty="0">
                <a:latin typeface="Calibri Light" pitchFamily="34" charset="0"/>
              </a:rPr>
              <a:t>principal</a:t>
            </a:r>
          </a:p>
          <a:p>
            <a:r>
              <a:rPr lang="fr-CA" sz="1500" dirty="0">
                <a:latin typeface="Calibri Light" pitchFamily="34" charset="0"/>
              </a:rPr>
              <a:t>Quantité : pour 4 </a:t>
            </a:r>
            <a:r>
              <a:rPr lang="fr-CA" sz="1500" dirty="0" smtClean="0">
                <a:latin typeface="Calibri Light" pitchFamily="34" charset="0"/>
              </a:rPr>
              <a:t>personnes</a:t>
            </a:r>
            <a:endParaRPr lang="fr-CA" sz="1500" dirty="0">
              <a:latin typeface="Calibri Light" pitchFamily="34" charset="0"/>
            </a:endParaRPr>
          </a:p>
        </p:txBody>
      </p:sp>
      <p:sp>
        <p:nvSpPr>
          <p:cNvPr id="4" name="ZoneTexte 3"/>
          <p:cNvSpPr txBox="1"/>
          <p:nvPr/>
        </p:nvSpPr>
        <p:spPr>
          <a:xfrm>
            <a:off x="323528" y="2132856"/>
            <a:ext cx="3168352" cy="3847207"/>
          </a:xfrm>
          <a:prstGeom prst="rect">
            <a:avLst/>
          </a:prstGeom>
          <a:noFill/>
        </p:spPr>
        <p:txBody>
          <a:bodyPr wrap="square" rtlCol="0">
            <a:spAutoFit/>
          </a:bodyPr>
          <a:lstStyle/>
          <a:p>
            <a:r>
              <a:rPr lang="fr-CA" b="1" dirty="0" smtClean="0">
                <a:latin typeface="Calibri Light" pitchFamily="34" charset="0"/>
              </a:rPr>
              <a:t>	Ingrédients</a:t>
            </a:r>
            <a:r>
              <a:rPr lang="fr-CA" sz="1600" dirty="0" smtClean="0">
                <a:latin typeface="Calibri Light" pitchFamily="34" charset="0"/>
              </a:rPr>
              <a:t>:</a:t>
            </a:r>
          </a:p>
          <a:p>
            <a:pPr lvl="0"/>
            <a:endParaRPr lang="fr-CA" sz="1600" dirty="0" smtClean="0">
              <a:latin typeface="Calibri Light" pitchFamily="34" charset="0"/>
            </a:endParaRPr>
          </a:p>
          <a:p>
            <a:pPr lvl="0"/>
            <a:r>
              <a:rPr lang="fr-CA" sz="1600" dirty="0" smtClean="0">
                <a:latin typeface="Calibri Light" pitchFamily="34" charset="0"/>
              </a:rPr>
              <a:t>4 </a:t>
            </a:r>
            <a:r>
              <a:rPr lang="fr-CA" sz="1600" dirty="0">
                <a:latin typeface="Calibri Light" pitchFamily="34" charset="0"/>
              </a:rPr>
              <a:t>filets de cabillaud </a:t>
            </a:r>
          </a:p>
          <a:p>
            <a:pPr lvl="0"/>
            <a:r>
              <a:rPr lang="fr-CA" sz="1600" dirty="0">
                <a:latin typeface="Calibri Light" pitchFamily="34" charset="0"/>
              </a:rPr>
              <a:t>3 tomates </a:t>
            </a:r>
          </a:p>
          <a:p>
            <a:pPr lvl="0"/>
            <a:r>
              <a:rPr lang="fr-CA" sz="1600" dirty="0">
                <a:latin typeface="Calibri Light" pitchFamily="34" charset="0"/>
              </a:rPr>
              <a:t>1 citron jaune </a:t>
            </a:r>
          </a:p>
          <a:p>
            <a:pPr lvl="0"/>
            <a:r>
              <a:rPr lang="fr-CA" sz="1600" dirty="0">
                <a:latin typeface="Calibri Light" pitchFamily="34" charset="0"/>
              </a:rPr>
              <a:t>une douzaine d'olives vertes dénoyautées </a:t>
            </a:r>
          </a:p>
          <a:p>
            <a:pPr lvl="0"/>
            <a:r>
              <a:rPr lang="fr-CA" sz="1600" dirty="0">
                <a:latin typeface="Calibri Light" pitchFamily="34" charset="0"/>
              </a:rPr>
              <a:t>une douzaine d'olives noires dénoyautées </a:t>
            </a:r>
          </a:p>
          <a:p>
            <a:pPr lvl="0"/>
            <a:r>
              <a:rPr lang="fr-CA" sz="1600" dirty="0">
                <a:latin typeface="Calibri Light" pitchFamily="34" charset="0"/>
              </a:rPr>
              <a:t>un petit bouquet de basilic ciselé </a:t>
            </a:r>
          </a:p>
          <a:p>
            <a:pPr lvl="0"/>
            <a:r>
              <a:rPr lang="fr-CA" sz="1600" dirty="0">
                <a:latin typeface="Calibri Light" pitchFamily="34" charset="0"/>
              </a:rPr>
              <a:t>huile d'olive </a:t>
            </a:r>
          </a:p>
          <a:p>
            <a:pPr lvl="0"/>
            <a:r>
              <a:rPr lang="fr-CA" sz="1600" dirty="0">
                <a:latin typeface="Calibri Light" pitchFamily="34" charset="0"/>
              </a:rPr>
              <a:t>sel, poivre du moulin </a:t>
            </a:r>
          </a:p>
          <a:p>
            <a:pPr lvl="0"/>
            <a:r>
              <a:rPr lang="fr-CA" sz="1600" dirty="0">
                <a:latin typeface="Calibri Light" pitchFamily="34" charset="0"/>
              </a:rPr>
              <a:t>4 rectangles de papier sulfurisé de 20 cm sur 30 </a:t>
            </a:r>
          </a:p>
          <a:p>
            <a:endParaRPr lang="fr-CA" dirty="0"/>
          </a:p>
        </p:txBody>
      </p:sp>
      <p:sp>
        <p:nvSpPr>
          <p:cNvPr id="5" name="ZoneTexte 4"/>
          <p:cNvSpPr txBox="1"/>
          <p:nvPr/>
        </p:nvSpPr>
        <p:spPr>
          <a:xfrm>
            <a:off x="4283968" y="1461765"/>
            <a:ext cx="4320480" cy="5016758"/>
          </a:xfrm>
          <a:prstGeom prst="rect">
            <a:avLst/>
          </a:prstGeom>
          <a:noFill/>
        </p:spPr>
        <p:txBody>
          <a:bodyPr wrap="square" rtlCol="0">
            <a:spAutoFit/>
          </a:bodyPr>
          <a:lstStyle/>
          <a:p>
            <a:r>
              <a:rPr lang="fr-CA" sz="1700" b="1" dirty="0" smtClean="0">
                <a:latin typeface="Calibri Light" pitchFamily="34" charset="0"/>
              </a:rPr>
              <a:t>	       Instructions:</a:t>
            </a:r>
          </a:p>
          <a:p>
            <a:pPr lvl="0"/>
            <a:r>
              <a:rPr lang="fr-CA" sz="1500" dirty="0">
                <a:latin typeface="Calibri Light" pitchFamily="34" charset="0"/>
              </a:rPr>
              <a:t>-</a:t>
            </a:r>
            <a:r>
              <a:rPr lang="fr-CA" sz="1500" dirty="0" smtClean="0">
                <a:latin typeface="Calibri Light" pitchFamily="34" charset="0"/>
              </a:rPr>
              <a:t>Préchauffez </a:t>
            </a:r>
            <a:r>
              <a:rPr lang="fr-CA" sz="1500" dirty="0">
                <a:latin typeface="Calibri Light" pitchFamily="34" charset="0"/>
              </a:rPr>
              <a:t>le four sur 200°c (thermostat 7). Dans du papier sulfurisé, découpez 4 rectangles suffisamment grands pour pouvoir confectionner les papillotes. </a:t>
            </a:r>
          </a:p>
          <a:p>
            <a:pPr lvl="0"/>
            <a:r>
              <a:rPr lang="fr-CA" sz="1500" dirty="0">
                <a:latin typeface="Calibri Light" pitchFamily="34" charset="0"/>
              </a:rPr>
              <a:t>-</a:t>
            </a:r>
            <a:r>
              <a:rPr lang="fr-CA" sz="1500" dirty="0" smtClean="0">
                <a:latin typeface="Calibri Light" pitchFamily="34" charset="0"/>
              </a:rPr>
              <a:t>Lavez </a:t>
            </a:r>
            <a:r>
              <a:rPr lang="fr-CA" sz="1500" dirty="0">
                <a:latin typeface="Calibri Light" pitchFamily="34" charset="0"/>
              </a:rPr>
              <a:t>les tomates et le citron et coupez-les en fines tranches. </a:t>
            </a:r>
          </a:p>
          <a:p>
            <a:pPr lvl="0"/>
            <a:r>
              <a:rPr lang="fr-CA" sz="1500" dirty="0">
                <a:latin typeface="Calibri Light" pitchFamily="34" charset="0"/>
              </a:rPr>
              <a:t>-</a:t>
            </a:r>
            <a:r>
              <a:rPr lang="fr-CA" sz="1500" dirty="0" smtClean="0">
                <a:latin typeface="Calibri Light" pitchFamily="34" charset="0"/>
              </a:rPr>
              <a:t>Déposez </a:t>
            </a:r>
            <a:r>
              <a:rPr lang="fr-CA" sz="1500" dirty="0">
                <a:latin typeface="Calibri Light" pitchFamily="34" charset="0"/>
              </a:rPr>
              <a:t>sur chaque morceau de papier un filet de cabillaud. Salez et poivrez et arrosez-le d'un filet d'huile d'olive. Recouvrez-le ensuite de tranches de </a:t>
            </a:r>
            <a:r>
              <a:rPr lang="fr-CA" sz="1500" dirty="0" smtClean="0">
                <a:latin typeface="Calibri Light" pitchFamily="34" charset="0"/>
              </a:rPr>
              <a:t>tomate </a:t>
            </a:r>
            <a:r>
              <a:rPr lang="fr-CA" sz="1500" dirty="0">
                <a:latin typeface="Calibri Light" pitchFamily="34" charset="0"/>
              </a:rPr>
              <a:t>et citron que vous disposerez en les faisant se chevaucher. Arrosez à nouveau d'un filet d'huile d'olive. </a:t>
            </a:r>
          </a:p>
          <a:p>
            <a:pPr lvl="0"/>
            <a:r>
              <a:rPr lang="fr-CA" sz="1500" dirty="0">
                <a:latin typeface="Calibri Light" pitchFamily="34" charset="0"/>
              </a:rPr>
              <a:t>-</a:t>
            </a:r>
            <a:r>
              <a:rPr lang="fr-CA" sz="1500" dirty="0" smtClean="0">
                <a:latin typeface="Calibri Light" pitchFamily="34" charset="0"/>
              </a:rPr>
              <a:t>Coupez </a:t>
            </a:r>
            <a:r>
              <a:rPr lang="fr-CA" sz="1500" dirty="0">
                <a:latin typeface="Calibri Light" pitchFamily="34" charset="0"/>
              </a:rPr>
              <a:t>les olives en tranches et répartissez-les sur le poisson. Lavez, séchez et ciselez les feuilles de basilic et parsemez-en la papillote. </a:t>
            </a:r>
          </a:p>
          <a:p>
            <a:pPr lvl="0"/>
            <a:r>
              <a:rPr lang="fr-CA" sz="1500" dirty="0">
                <a:latin typeface="Calibri Light" pitchFamily="34" charset="0"/>
              </a:rPr>
              <a:t>-</a:t>
            </a:r>
            <a:r>
              <a:rPr lang="fr-CA" sz="1500" dirty="0" smtClean="0">
                <a:latin typeface="Calibri Light" pitchFamily="34" charset="0"/>
              </a:rPr>
              <a:t>Refermez </a:t>
            </a:r>
            <a:r>
              <a:rPr lang="fr-CA" sz="1500" dirty="0">
                <a:latin typeface="Calibri Light" pitchFamily="34" charset="0"/>
              </a:rPr>
              <a:t>la papillote de façon hermétique en laissant un peu d'espace pour faire circuler l'air. Posez-les sur une plaque de cuisson et enfournez-les pour 15 min. </a:t>
            </a:r>
          </a:p>
          <a:p>
            <a:pPr lvl="0"/>
            <a:endParaRPr lang="fr-CA" sz="1500" dirty="0" smtClean="0">
              <a:latin typeface="Calibri Light" pitchFamily="34" charset="0"/>
            </a:endParaRPr>
          </a:p>
          <a:p>
            <a:pPr lvl="0"/>
            <a:r>
              <a:rPr lang="fr-CA" sz="1500" dirty="0" smtClean="0">
                <a:latin typeface="Calibri Light" pitchFamily="34" charset="0"/>
              </a:rPr>
              <a:t>C'est </a:t>
            </a:r>
            <a:r>
              <a:rPr lang="fr-CA" sz="1500" dirty="0">
                <a:latin typeface="Calibri Light" pitchFamily="34" charset="0"/>
              </a:rPr>
              <a:t>prêt ! </a:t>
            </a:r>
          </a:p>
          <a:p>
            <a:endParaRPr lang="fr-CA" dirty="0"/>
          </a:p>
        </p:txBody>
      </p:sp>
      <p:sp>
        <p:nvSpPr>
          <p:cNvPr id="6" name="ZoneTexte 5"/>
          <p:cNvSpPr txBox="1"/>
          <p:nvPr/>
        </p:nvSpPr>
        <p:spPr>
          <a:xfrm>
            <a:off x="703419" y="6402814"/>
            <a:ext cx="8424936" cy="338554"/>
          </a:xfrm>
          <a:prstGeom prst="rect">
            <a:avLst/>
          </a:prstGeom>
          <a:noFill/>
        </p:spPr>
        <p:txBody>
          <a:bodyPr wrap="square" rtlCol="0">
            <a:spAutoFit/>
          </a:bodyPr>
          <a:lstStyle/>
          <a:p>
            <a:r>
              <a:rPr lang="fr-CA" sz="1600" dirty="0" smtClean="0">
                <a:latin typeface="Calibri Light" pitchFamily="34" charset="0"/>
              </a:rPr>
              <a:t>http://www.menugourmet.com/fr/recette/papillotes-de-cabillaud-facon-sud,12437</a:t>
            </a:r>
            <a:endParaRPr lang="fr-CA" sz="1600" dirty="0">
              <a:latin typeface="Calibri Light" pitchFamily="34" charset="0"/>
            </a:endParaRPr>
          </a:p>
        </p:txBody>
      </p:sp>
    </p:spTree>
    <p:extLst>
      <p:ext uri="{BB962C8B-B14F-4D97-AF65-F5344CB8AC3E}">
        <p14:creationId xmlns:p14="http://schemas.microsoft.com/office/powerpoint/2010/main" val="2580691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latin typeface="Calibri Light" pitchFamily="34" charset="0"/>
              </a:rPr>
              <a:t>Sauce blanche ou velouté </a:t>
            </a:r>
            <a:endParaRPr lang="fr-CA" sz="4000" dirty="0">
              <a:latin typeface="Calibri Light" pitchFamily="34" charset="0"/>
            </a:endParaRPr>
          </a:p>
        </p:txBody>
      </p:sp>
      <p:sp>
        <p:nvSpPr>
          <p:cNvPr id="3" name="ZoneTexte 2"/>
          <p:cNvSpPr txBox="1"/>
          <p:nvPr/>
        </p:nvSpPr>
        <p:spPr>
          <a:xfrm>
            <a:off x="395536" y="1571959"/>
            <a:ext cx="4248472" cy="1323439"/>
          </a:xfrm>
          <a:prstGeom prst="rect">
            <a:avLst/>
          </a:prstGeom>
          <a:noFill/>
        </p:spPr>
        <p:txBody>
          <a:bodyPr wrap="square" rtlCol="0">
            <a:spAutoFit/>
          </a:bodyPr>
          <a:lstStyle/>
          <a:p>
            <a:pPr lvl="0"/>
            <a:r>
              <a:rPr lang="fr-CA" sz="1600" dirty="0">
                <a:latin typeface="Calibri Light" pitchFamily="34" charset="0"/>
              </a:rPr>
              <a:t>Type de plat : sauce</a:t>
            </a:r>
          </a:p>
          <a:p>
            <a:pPr lvl="0"/>
            <a:endParaRPr lang="fr-CA" sz="1600" dirty="0" smtClean="0">
              <a:latin typeface="Calibri Light" pitchFamily="34" charset="0"/>
            </a:endParaRPr>
          </a:p>
          <a:p>
            <a:pPr lvl="0"/>
            <a:r>
              <a:rPr lang="fr-CA" sz="1600" dirty="0" smtClean="0">
                <a:latin typeface="Calibri Light" pitchFamily="34" charset="0"/>
              </a:rPr>
              <a:t>Préparation</a:t>
            </a:r>
            <a:r>
              <a:rPr lang="fr-CA" sz="1600" dirty="0">
                <a:latin typeface="Calibri Light" pitchFamily="34" charset="0"/>
              </a:rPr>
              <a:t> : 5 min </a:t>
            </a:r>
          </a:p>
          <a:p>
            <a:pPr lvl="0"/>
            <a:r>
              <a:rPr lang="fr-CA" sz="1600" dirty="0">
                <a:latin typeface="Calibri Light" pitchFamily="34" charset="0"/>
              </a:rPr>
              <a:t>Cuisson : 10 min </a:t>
            </a:r>
          </a:p>
          <a:p>
            <a:r>
              <a:rPr lang="fr-CA" sz="1600" dirty="0">
                <a:latin typeface="Calibri Light" pitchFamily="34" charset="0"/>
              </a:rPr>
              <a:t>Quantité : pour 4 </a:t>
            </a:r>
            <a:r>
              <a:rPr lang="fr-CA" sz="1600" dirty="0" smtClean="0">
                <a:latin typeface="Calibri Light" pitchFamily="34" charset="0"/>
              </a:rPr>
              <a:t>personnes</a:t>
            </a:r>
            <a:endParaRPr lang="fr-CA" sz="1600" dirty="0">
              <a:latin typeface="Calibri Light" pitchFamily="34" charset="0"/>
            </a:endParaRPr>
          </a:p>
        </p:txBody>
      </p:sp>
      <p:sp>
        <p:nvSpPr>
          <p:cNvPr id="5" name="ZoneTexte 4"/>
          <p:cNvSpPr txBox="1"/>
          <p:nvPr/>
        </p:nvSpPr>
        <p:spPr>
          <a:xfrm>
            <a:off x="611560" y="2895398"/>
            <a:ext cx="3096344" cy="2831544"/>
          </a:xfrm>
          <a:prstGeom prst="rect">
            <a:avLst/>
          </a:prstGeom>
          <a:noFill/>
        </p:spPr>
        <p:txBody>
          <a:bodyPr wrap="square" rtlCol="0">
            <a:spAutoFit/>
          </a:bodyPr>
          <a:lstStyle/>
          <a:p>
            <a:r>
              <a:rPr lang="fr-CA" sz="1900" b="1" dirty="0" smtClean="0">
                <a:latin typeface="Calibri Light" pitchFamily="34" charset="0"/>
              </a:rPr>
              <a:t>Ingrédients:</a:t>
            </a:r>
          </a:p>
          <a:p>
            <a:pPr lvl="0"/>
            <a:endParaRPr lang="fr-CA" sz="1600" dirty="0" smtClean="0">
              <a:latin typeface="Calibri Light" pitchFamily="34" charset="0"/>
            </a:endParaRPr>
          </a:p>
          <a:p>
            <a:pPr lvl="0"/>
            <a:r>
              <a:rPr lang="fr-CA" dirty="0" smtClean="0">
                <a:latin typeface="Calibri Light" pitchFamily="34" charset="0"/>
              </a:rPr>
              <a:t>sel</a:t>
            </a:r>
            <a:r>
              <a:rPr lang="fr-CA" dirty="0">
                <a:latin typeface="Calibri Light" pitchFamily="34" charset="0"/>
              </a:rPr>
              <a:t>, poivre </a:t>
            </a:r>
          </a:p>
          <a:p>
            <a:pPr lvl="0"/>
            <a:r>
              <a:rPr lang="fr-CA" dirty="0">
                <a:latin typeface="Calibri Light" pitchFamily="34" charset="0"/>
              </a:rPr>
              <a:t>50 g de roux blanc </a:t>
            </a:r>
          </a:p>
          <a:p>
            <a:pPr lvl="0"/>
            <a:r>
              <a:rPr lang="fr-CA" dirty="0">
                <a:latin typeface="Calibri Light" pitchFamily="34" charset="0"/>
              </a:rPr>
              <a:t>250 ml de fond blanc de veau ou de volaille (maison ou reconstitué d'après un produit déshydraté) ou de fumet de poisson </a:t>
            </a:r>
          </a:p>
          <a:p>
            <a:endParaRPr lang="fr-CA" dirty="0"/>
          </a:p>
        </p:txBody>
      </p:sp>
      <p:sp>
        <p:nvSpPr>
          <p:cNvPr id="6" name="ZoneTexte 5"/>
          <p:cNvSpPr txBox="1"/>
          <p:nvPr/>
        </p:nvSpPr>
        <p:spPr>
          <a:xfrm>
            <a:off x="5004048" y="1571959"/>
            <a:ext cx="3600400" cy="4431983"/>
          </a:xfrm>
          <a:prstGeom prst="rect">
            <a:avLst/>
          </a:prstGeom>
          <a:noFill/>
        </p:spPr>
        <p:txBody>
          <a:bodyPr wrap="square" rtlCol="0">
            <a:spAutoFit/>
          </a:bodyPr>
          <a:lstStyle/>
          <a:p>
            <a:r>
              <a:rPr lang="fr-CA" b="1" dirty="0" smtClean="0">
                <a:latin typeface="Calibri Light" pitchFamily="34" charset="0"/>
              </a:rPr>
              <a:t>	Instructions:</a:t>
            </a:r>
          </a:p>
          <a:p>
            <a:pPr lvl="0"/>
            <a:endParaRPr lang="fr-CA" dirty="0" smtClean="0">
              <a:latin typeface="Calibri Light" pitchFamily="34" charset="0"/>
            </a:endParaRPr>
          </a:p>
          <a:p>
            <a:pPr lvl="0"/>
            <a:r>
              <a:rPr lang="fr-CA" dirty="0">
                <a:latin typeface="Calibri Light" pitchFamily="34" charset="0"/>
              </a:rPr>
              <a:t>-</a:t>
            </a:r>
            <a:r>
              <a:rPr lang="fr-CA" sz="1900" dirty="0" smtClean="0">
                <a:latin typeface="Calibri Light" pitchFamily="34" charset="0"/>
              </a:rPr>
              <a:t>Faire </a:t>
            </a:r>
            <a:r>
              <a:rPr lang="fr-CA" sz="1900" dirty="0">
                <a:latin typeface="Calibri Light" pitchFamily="34" charset="0"/>
              </a:rPr>
              <a:t>chauffer doucement le fond de veau. </a:t>
            </a:r>
          </a:p>
          <a:p>
            <a:pPr lvl="0"/>
            <a:r>
              <a:rPr lang="fr-CA" sz="1900" dirty="0">
                <a:latin typeface="Calibri Light" pitchFamily="34" charset="0"/>
              </a:rPr>
              <a:t>-</a:t>
            </a:r>
            <a:r>
              <a:rPr lang="fr-CA" sz="1900" dirty="0" smtClean="0">
                <a:latin typeface="Calibri Light" pitchFamily="34" charset="0"/>
              </a:rPr>
              <a:t>Pendant </a:t>
            </a:r>
            <a:r>
              <a:rPr lang="fr-CA" sz="1900" dirty="0">
                <a:latin typeface="Calibri Light" pitchFamily="34" charset="0"/>
              </a:rPr>
              <a:t>ce temps, préparer un roux blanc : faire fondre le beurre avec la farine sans les laisser colorer. </a:t>
            </a:r>
          </a:p>
          <a:p>
            <a:pPr lvl="0"/>
            <a:r>
              <a:rPr lang="fr-CA" sz="1900" dirty="0">
                <a:latin typeface="Calibri Light" pitchFamily="34" charset="0"/>
              </a:rPr>
              <a:t>-</a:t>
            </a:r>
            <a:r>
              <a:rPr lang="fr-CA" sz="1900" dirty="0" smtClean="0">
                <a:latin typeface="Calibri Light" pitchFamily="34" charset="0"/>
              </a:rPr>
              <a:t>Verser </a:t>
            </a:r>
            <a:r>
              <a:rPr lang="fr-CA" sz="1900" dirty="0">
                <a:latin typeface="Calibri Light" pitchFamily="34" charset="0"/>
              </a:rPr>
              <a:t>le fond chaud sur le roux et délayer en remuant vivement avec un fouet. Laisser cuire pendant 10 à 12 min à feu très doux, sans bouillir. Assaisonner. </a:t>
            </a:r>
          </a:p>
          <a:p>
            <a:pPr lvl="0"/>
            <a:r>
              <a:rPr lang="fr-CA" sz="1900" dirty="0">
                <a:latin typeface="Calibri Light" pitchFamily="34" charset="0"/>
              </a:rPr>
              <a:t>C'est prêt ! </a:t>
            </a:r>
          </a:p>
          <a:p>
            <a:endParaRPr lang="fr-CA" dirty="0"/>
          </a:p>
        </p:txBody>
      </p:sp>
      <p:sp>
        <p:nvSpPr>
          <p:cNvPr id="7" name="ZoneTexte 6"/>
          <p:cNvSpPr txBox="1"/>
          <p:nvPr/>
        </p:nvSpPr>
        <p:spPr>
          <a:xfrm>
            <a:off x="1259632" y="6417382"/>
            <a:ext cx="8064896" cy="338554"/>
          </a:xfrm>
          <a:prstGeom prst="rect">
            <a:avLst/>
          </a:prstGeom>
          <a:noFill/>
        </p:spPr>
        <p:txBody>
          <a:bodyPr wrap="square" rtlCol="0">
            <a:spAutoFit/>
          </a:bodyPr>
          <a:lstStyle/>
          <a:p>
            <a:r>
              <a:rPr lang="fr-CA" sz="1600" dirty="0" smtClean="0">
                <a:latin typeface="Calibri Light" pitchFamily="34" charset="0"/>
              </a:rPr>
              <a:t>http://www.menugourmet.com/fr/recette/sauce-blanche-ou-veloute,474</a:t>
            </a:r>
            <a:endParaRPr lang="fr-CA" sz="1600" dirty="0">
              <a:latin typeface="Calibri Light" pitchFamily="34" charset="0"/>
            </a:endParaRPr>
          </a:p>
        </p:txBody>
      </p:sp>
    </p:spTree>
    <p:extLst>
      <p:ext uri="{BB962C8B-B14F-4D97-AF65-F5344CB8AC3E}">
        <p14:creationId xmlns:p14="http://schemas.microsoft.com/office/powerpoint/2010/main" val="3270980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dirty="0">
                <a:latin typeface="Calibri Light" pitchFamily="34" charset="0"/>
              </a:rPr>
              <a:t>L'Ultra moelleux au chocolat, coco et Petits Suisse </a:t>
            </a:r>
            <a:endParaRPr lang="fr-CA" dirty="0">
              <a:latin typeface="Calibri Light" pitchFamily="34" charset="0"/>
            </a:endParaRPr>
          </a:p>
        </p:txBody>
      </p:sp>
      <p:sp>
        <p:nvSpPr>
          <p:cNvPr id="3" name="ZoneTexte 2"/>
          <p:cNvSpPr txBox="1"/>
          <p:nvPr/>
        </p:nvSpPr>
        <p:spPr>
          <a:xfrm>
            <a:off x="395536" y="1412776"/>
            <a:ext cx="5472608" cy="1600438"/>
          </a:xfrm>
          <a:prstGeom prst="rect">
            <a:avLst/>
          </a:prstGeom>
          <a:noFill/>
        </p:spPr>
        <p:txBody>
          <a:bodyPr wrap="square" rtlCol="0">
            <a:spAutoFit/>
          </a:bodyPr>
          <a:lstStyle/>
          <a:p>
            <a:pPr lvl="0"/>
            <a:r>
              <a:rPr lang="fr-CA" sz="1600" dirty="0">
                <a:latin typeface="Calibri Light" pitchFamily="34" charset="0"/>
              </a:rPr>
              <a:t>Type de plat : dessert</a:t>
            </a:r>
          </a:p>
          <a:p>
            <a:pPr lvl="0"/>
            <a:endParaRPr lang="fr-CA" sz="1600" dirty="0" smtClean="0">
              <a:latin typeface="Calibri Light" pitchFamily="34" charset="0"/>
            </a:endParaRPr>
          </a:p>
          <a:p>
            <a:pPr lvl="0"/>
            <a:r>
              <a:rPr lang="fr-CA" sz="1600" dirty="0" smtClean="0">
                <a:latin typeface="Calibri Light" pitchFamily="34" charset="0"/>
              </a:rPr>
              <a:t>Préparation</a:t>
            </a:r>
            <a:r>
              <a:rPr lang="fr-CA" sz="1600" dirty="0">
                <a:latin typeface="Calibri Light" pitchFamily="34" charset="0"/>
              </a:rPr>
              <a:t> : 20 min </a:t>
            </a:r>
          </a:p>
          <a:p>
            <a:pPr lvl="0"/>
            <a:r>
              <a:rPr lang="fr-CA" sz="1600" dirty="0">
                <a:latin typeface="Calibri Light" pitchFamily="34" charset="0"/>
              </a:rPr>
              <a:t>Cuisson : 20 </a:t>
            </a:r>
            <a:r>
              <a:rPr lang="fr-CA" sz="1600" dirty="0" smtClean="0">
                <a:latin typeface="Calibri Light" pitchFamily="34" charset="0"/>
              </a:rPr>
              <a:t>min</a:t>
            </a:r>
            <a:endParaRPr lang="fr-CA" sz="1600" dirty="0">
              <a:latin typeface="Calibri Light" pitchFamily="34" charset="0"/>
            </a:endParaRPr>
          </a:p>
          <a:p>
            <a:pPr lvl="0"/>
            <a:r>
              <a:rPr lang="fr-CA" sz="1600" dirty="0" smtClean="0">
                <a:latin typeface="Calibri Light" pitchFamily="34" charset="0"/>
              </a:rPr>
              <a:t>Quantité</a:t>
            </a:r>
            <a:r>
              <a:rPr lang="fr-CA" sz="1600" dirty="0">
                <a:latin typeface="Calibri Light" pitchFamily="34" charset="0"/>
              </a:rPr>
              <a:t> : pour 4 personnes</a:t>
            </a:r>
          </a:p>
          <a:p>
            <a:endParaRPr lang="fr-CA" dirty="0"/>
          </a:p>
        </p:txBody>
      </p:sp>
      <p:sp>
        <p:nvSpPr>
          <p:cNvPr id="7" name="ZoneTexte 6"/>
          <p:cNvSpPr txBox="1"/>
          <p:nvPr/>
        </p:nvSpPr>
        <p:spPr>
          <a:xfrm>
            <a:off x="611560" y="2766993"/>
            <a:ext cx="3600400" cy="2600712"/>
          </a:xfrm>
          <a:prstGeom prst="rect">
            <a:avLst/>
          </a:prstGeom>
          <a:noFill/>
        </p:spPr>
        <p:txBody>
          <a:bodyPr wrap="square" rtlCol="0">
            <a:spAutoFit/>
          </a:bodyPr>
          <a:lstStyle/>
          <a:p>
            <a:pPr lvl="0"/>
            <a:r>
              <a:rPr lang="fr-CA" sz="1900" b="1" dirty="0" smtClean="0">
                <a:latin typeface="Calibri Light" pitchFamily="34" charset="0"/>
              </a:rPr>
              <a:t>	Ingrédients:</a:t>
            </a:r>
          </a:p>
          <a:p>
            <a:pPr lvl="0"/>
            <a:endParaRPr lang="fr-CA" dirty="0" smtClean="0">
              <a:latin typeface="Calibri Light" pitchFamily="34" charset="0"/>
            </a:endParaRPr>
          </a:p>
          <a:p>
            <a:pPr lvl="0"/>
            <a:r>
              <a:rPr lang="fr-CA" dirty="0" smtClean="0">
                <a:latin typeface="Calibri Light" pitchFamily="34" charset="0"/>
              </a:rPr>
              <a:t>3 </a:t>
            </a:r>
            <a:r>
              <a:rPr lang="fr-CA" dirty="0">
                <a:latin typeface="Calibri Light" pitchFamily="34" charset="0"/>
              </a:rPr>
              <a:t>petits suisses </a:t>
            </a:r>
          </a:p>
          <a:p>
            <a:pPr lvl="0"/>
            <a:r>
              <a:rPr lang="fr-CA" dirty="0">
                <a:latin typeface="Calibri Light" pitchFamily="34" charset="0"/>
              </a:rPr>
              <a:t>200 g de chocolat </a:t>
            </a:r>
          </a:p>
          <a:p>
            <a:pPr lvl="0"/>
            <a:r>
              <a:rPr lang="fr-CA" dirty="0">
                <a:latin typeface="Calibri Light" pitchFamily="34" charset="0"/>
              </a:rPr>
              <a:t>200 g de sucre </a:t>
            </a:r>
          </a:p>
          <a:p>
            <a:pPr lvl="0"/>
            <a:r>
              <a:rPr lang="fr-CA" dirty="0">
                <a:latin typeface="Calibri Light" pitchFamily="34" charset="0"/>
              </a:rPr>
              <a:t>100 g de noix de coco en poudre </a:t>
            </a:r>
          </a:p>
          <a:p>
            <a:pPr lvl="0"/>
            <a:r>
              <a:rPr lang="fr-CA" dirty="0">
                <a:latin typeface="Calibri Light" pitchFamily="34" charset="0"/>
              </a:rPr>
              <a:t>75 g de farine </a:t>
            </a:r>
          </a:p>
          <a:p>
            <a:pPr lvl="0"/>
            <a:r>
              <a:rPr lang="fr-CA" dirty="0">
                <a:latin typeface="Calibri Light" pitchFamily="34" charset="0"/>
              </a:rPr>
              <a:t>3 </a:t>
            </a:r>
            <a:r>
              <a:rPr lang="fr-CA" dirty="0" smtClean="0">
                <a:latin typeface="Calibri Light" pitchFamily="34" charset="0"/>
              </a:rPr>
              <a:t>œufs </a:t>
            </a:r>
            <a:endParaRPr lang="fr-CA" dirty="0">
              <a:latin typeface="Calibri Light" pitchFamily="34" charset="0"/>
            </a:endParaRPr>
          </a:p>
          <a:p>
            <a:endParaRPr lang="fr-CA" dirty="0"/>
          </a:p>
        </p:txBody>
      </p:sp>
      <p:sp>
        <p:nvSpPr>
          <p:cNvPr id="8" name="ZoneTexte 7"/>
          <p:cNvSpPr txBox="1"/>
          <p:nvPr/>
        </p:nvSpPr>
        <p:spPr>
          <a:xfrm>
            <a:off x="4644008" y="1700808"/>
            <a:ext cx="3816424" cy="3985706"/>
          </a:xfrm>
          <a:prstGeom prst="rect">
            <a:avLst/>
          </a:prstGeom>
          <a:noFill/>
        </p:spPr>
        <p:txBody>
          <a:bodyPr wrap="square" rtlCol="0">
            <a:spAutoFit/>
          </a:bodyPr>
          <a:lstStyle/>
          <a:p>
            <a:r>
              <a:rPr lang="fr-CA" sz="1900" b="1" dirty="0" smtClean="0">
                <a:latin typeface="Calibri Light" pitchFamily="34" charset="0"/>
              </a:rPr>
              <a:t>	Instructions:</a:t>
            </a:r>
          </a:p>
          <a:p>
            <a:pPr lvl="0"/>
            <a:endParaRPr lang="fr-CA" dirty="0">
              <a:latin typeface="Calibri Light" pitchFamily="34" charset="0"/>
            </a:endParaRPr>
          </a:p>
          <a:p>
            <a:pPr lvl="0"/>
            <a:r>
              <a:rPr lang="fr-CA" dirty="0" smtClean="0">
                <a:latin typeface="Calibri Light" pitchFamily="34" charset="0"/>
              </a:rPr>
              <a:t>-Mélanger </a:t>
            </a:r>
            <a:r>
              <a:rPr lang="fr-CA" dirty="0">
                <a:latin typeface="Calibri Light" pitchFamily="34" charset="0"/>
              </a:rPr>
              <a:t>les petits suisses avec les </a:t>
            </a:r>
            <a:r>
              <a:rPr lang="fr-CA" dirty="0" smtClean="0">
                <a:latin typeface="Calibri Light" pitchFamily="34" charset="0"/>
              </a:rPr>
              <a:t>œufs </a:t>
            </a:r>
            <a:endParaRPr lang="fr-CA" dirty="0">
              <a:latin typeface="Calibri Light" pitchFamily="34" charset="0"/>
            </a:endParaRPr>
          </a:p>
          <a:p>
            <a:pPr lvl="0"/>
            <a:r>
              <a:rPr lang="fr-CA" dirty="0">
                <a:latin typeface="Calibri Light" pitchFamily="34" charset="0"/>
              </a:rPr>
              <a:t>-</a:t>
            </a:r>
            <a:r>
              <a:rPr lang="fr-CA" dirty="0" smtClean="0">
                <a:latin typeface="Calibri Light" pitchFamily="34" charset="0"/>
              </a:rPr>
              <a:t>Ajouter </a:t>
            </a:r>
            <a:r>
              <a:rPr lang="fr-CA" dirty="0">
                <a:latin typeface="Calibri Light" pitchFamily="34" charset="0"/>
              </a:rPr>
              <a:t>le sucre, la noix de coco en poudre et la farine. </a:t>
            </a:r>
          </a:p>
          <a:p>
            <a:pPr lvl="0"/>
            <a:r>
              <a:rPr lang="fr-CA" dirty="0">
                <a:latin typeface="Calibri Light" pitchFamily="34" charset="0"/>
              </a:rPr>
              <a:t>-</a:t>
            </a:r>
            <a:r>
              <a:rPr lang="fr-CA" dirty="0" smtClean="0">
                <a:latin typeface="Calibri Light" pitchFamily="34" charset="0"/>
              </a:rPr>
              <a:t>Faites </a:t>
            </a:r>
            <a:r>
              <a:rPr lang="fr-CA" dirty="0">
                <a:latin typeface="Calibri Light" pitchFamily="34" charset="0"/>
              </a:rPr>
              <a:t>fondre le </a:t>
            </a:r>
            <a:r>
              <a:rPr lang="fr-CA" dirty="0" smtClean="0">
                <a:latin typeface="Calibri Light" pitchFamily="34" charset="0"/>
              </a:rPr>
              <a:t>chocolat </a:t>
            </a:r>
            <a:r>
              <a:rPr lang="fr-CA" dirty="0">
                <a:latin typeface="Calibri Light" pitchFamily="34" charset="0"/>
              </a:rPr>
              <a:t>au bain-marie avec un peu de beurre. Incorporer ensuite à la préparation. </a:t>
            </a:r>
          </a:p>
          <a:p>
            <a:pPr lvl="0"/>
            <a:r>
              <a:rPr lang="fr-CA" dirty="0">
                <a:latin typeface="Calibri Light" pitchFamily="34" charset="0"/>
              </a:rPr>
              <a:t>-</a:t>
            </a:r>
            <a:r>
              <a:rPr lang="fr-CA" dirty="0" smtClean="0">
                <a:latin typeface="Calibri Light" pitchFamily="34" charset="0"/>
              </a:rPr>
              <a:t>Mettre </a:t>
            </a:r>
            <a:r>
              <a:rPr lang="fr-CA" dirty="0">
                <a:latin typeface="Calibri Light" pitchFamily="34" charset="0"/>
              </a:rPr>
              <a:t>dans un moule préalablement beurré et faites cuire 20 min à 180°C. </a:t>
            </a:r>
          </a:p>
          <a:p>
            <a:pPr lvl="0"/>
            <a:endParaRPr lang="fr-CA" dirty="0" smtClean="0">
              <a:latin typeface="Calibri Light" pitchFamily="34" charset="0"/>
            </a:endParaRPr>
          </a:p>
          <a:p>
            <a:pPr lvl="0"/>
            <a:r>
              <a:rPr lang="fr-CA" dirty="0" smtClean="0">
                <a:latin typeface="Calibri Light" pitchFamily="34" charset="0"/>
              </a:rPr>
              <a:t>C'est </a:t>
            </a:r>
            <a:r>
              <a:rPr lang="fr-CA" dirty="0">
                <a:latin typeface="Calibri Light" pitchFamily="34" charset="0"/>
              </a:rPr>
              <a:t>prêt ! </a:t>
            </a:r>
          </a:p>
          <a:p>
            <a:endParaRPr lang="fr-CA" dirty="0"/>
          </a:p>
        </p:txBody>
      </p:sp>
      <p:sp>
        <p:nvSpPr>
          <p:cNvPr id="9" name="ZoneTexte 8"/>
          <p:cNvSpPr txBox="1"/>
          <p:nvPr/>
        </p:nvSpPr>
        <p:spPr>
          <a:xfrm>
            <a:off x="611560" y="6381328"/>
            <a:ext cx="8136904" cy="338554"/>
          </a:xfrm>
          <a:prstGeom prst="rect">
            <a:avLst/>
          </a:prstGeom>
          <a:noFill/>
        </p:spPr>
        <p:txBody>
          <a:bodyPr wrap="square" rtlCol="0">
            <a:spAutoFit/>
          </a:bodyPr>
          <a:lstStyle/>
          <a:p>
            <a:r>
              <a:rPr lang="fr-CA" sz="1600" dirty="0" smtClean="0">
                <a:latin typeface="Calibri Light" pitchFamily="34" charset="0"/>
              </a:rPr>
              <a:t>http://www.ptitchef.com/recettes/l-ultra-moelleux-au-chocolat-coco-et-petits-suisse-fid-182369</a:t>
            </a:r>
            <a:endParaRPr lang="fr-CA" sz="1600" dirty="0">
              <a:latin typeface="Calibri Light" pitchFamily="34" charset="0"/>
            </a:endParaRPr>
          </a:p>
        </p:txBody>
      </p:sp>
    </p:spTree>
    <p:extLst>
      <p:ext uri="{BB962C8B-B14F-4D97-AF65-F5344CB8AC3E}">
        <p14:creationId xmlns:p14="http://schemas.microsoft.com/office/powerpoint/2010/main" val="2770269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latin typeface="Calibri Light" pitchFamily="34" charset="0"/>
              </a:rPr>
              <a:t>Quels sont les aliments alcalins </a:t>
            </a:r>
            <a:r>
              <a:rPr lang="fr-CA" sz="4000" dirty="0" smtClean="0">
                <a:latin typeface="Calibri Light" pitchFamily="34" charset="0"/>
              </a:rPr>
              <a:t>?</a:t>
            </a:r>
            <a:endParaRPr lang="fr-CA" sz="4000" dirty="0">
              <a:latin typeface="Calibri Light" pitchFamily="34" charset="0"/>
            </a:endParaRPr>
          </a:p>
        </p:txBody>
      </p:sp>
      <p:sp>
        <p:nvSpPr>
          <p:cNvPr id="3" name="ZoneTexte 2"/>
          <p:cNvSpPr txBox="1"/>
          <p:nvPr/>
        </p:nvSpPr>
        <p:spPr>
          <a:xfrm>
            <a:off x="323528" y="1628800"/>
            <a:ext cx="8496944" cy="4293483"/>
          </a:xfrm>
          <a:prstGeom prst="rect">
            <a:avLst/>
          </a:prstGeom>
          <a:noFill/>
        </p:spPr>
        <p:txBody>
          <a:bodyPr wrap="square" rtlCol="0">
            <a:spAutoFit/>
          </a:bodyPr>
          <a:lstStyle/>
          <a:p>
            <a:r>
              <a:rPr lang="fr-CA" sz="1600" b="1" dirty="0">
                <a:latin typeface="Calibri Light" pitchFamily="34" charset="0"/>
              </a:rPr>
              <a:t>En tout premier les légumes verts</a:t>
            </a:r>
            <a:r>
              <a:rPr lang="fr-CA" sz="1600" dirty="0">
                <a:latin typeface="Calibri Light" pitchFamily="34" charset="0"/>
              </a:rPr>
              <a:t> </a:t>
            </a:r>
            <a:r>
              <a:rPr lang="fr-CA" sz="1500" dirty="0">
                <a:latin typeface="Calibri Light" pitchFamily="34" charset="0"/>
              </a:rPr>
              <a:t>: ils apportent les sels minéraux et les oligo-éléments, des sels minéraux principalement </a:t>
            </a:r>
            <a:r>
              <a:rPr lang="fr-CA" sz="1500" dirty="0" smtClean="0">
                <a:latin typeface="Calibri Light" pitchFamily="34" charset="0"/>
              </a:rPr>
              <a:t>alcalinisant. </a:t>
            </a:r>
          </a:p>
          <a:p>
            <a:r>
              <a:rPr lang="fr-CA" sz="1500" dirty="0" smtClean="0">
                <a:latin typeface="Calibri Light" pitchFamily="34" charset="0"/>
              </a:rPr>
              <a:t>Il </a:t>
            </a:r>
            <a:r>
              <a:rPr lang="fr-CA" sz="1500" dirty="0">
                <a:latin typeface="Calibri Light" pitchFamily="34" charset="0"/>
              </a:rPr>
              <a:t>est recommandé :</a:t>
            </a:r>
          </a:p>
          <a:p>
            <a:pPr marL="285750" lvl="0" indent="-285750">
              <a:buFont typeface="Arial" pitchFamily="34" charset="0"/>
              <a:buChar char="•"/>
            </a:pPr>
            <a:r>
              <a:rPr lang="fr-CA" sz="1500" dirty="0">
                <a:latin typeface="Calibri Light" pitchFamily="34" charset="0"/>
              </a:rPr>
              <a:t>D’utiliser des légumes frais et de saison</a:t>
            </a:r>
            <a:r>
              <a:rPr lang="fr-CA" sz="1500" dirty="0" smtClean="0">
                <a:latin typeface="Calibri Light" pitchFamily="34" charset="0"/>
              </a:rPr>
              <a:t>.</a:t>
            </a:r>
          </a:p>
          <a:p>
            <a:pPr marL="285750" lvl="0" indent="-285750">
              <a:buFont typeface="Arial" pitchFamily="34" charset="0"/>
              <a:buChar char="•"/>
            </a:pPr>
            <a:r>
              <a:rPr lang="fr-CA" sz="1500" dirty="0" smtClean="0">
                <a:latin typeface="Calibri Light" pitchFamily="34" charset="0"/>
              </a:rPr>
              <a:t>De </a:t>
            </a:r>
            <a:r>
              <a:rPr lang="fr-CA" sz="1500" dirty="0">
                <a:latin typeface="Calibri Light" pitchFamily="34" charset="0"/>
              </a:rPr>
              <a:t>les consommer crus (plus de fibres à digérer et au moins 40% de la ration quotidienne) ou avec une cuisson légère (à la vapeur).</a:t>
            </a:r>
          </a:p>
          <a:p>
            <a:pPr marL="285750" lvl="0" indent="-285750">
              <a:buFont typeface="Arial" pitchFamily="34" charset="0"/>
              <a:buChar char="•"/>
            </a:pPr>
            <a:r>
              <a:rPr lang="fr-CA" sz="1500" dirty="0">
                <a:latin typeface="Calibri Light" pitchFamily="34" charset="0"/>
              </a:rPr>
              <a:t>D’éviter de faire cuire les tomates qui deviennent acides avec la cuisson.</a:t>
            </a:r>
          </a:p>
          <a:p>
            <a:pPr marL="285750" lvl="0" indent="-285750">
              <a:buFont typeface="Arial" pitchFamily="34" charset="0"/>
              <a:buChar char="•"/>
            </a:pPr>
            <a:r>
              <a:rPr lang="fr-CA" sz="1500" dirty="0">
                <a:latin typeface="Calibri Light" pitchFamily="34" charset="0"/>
              </a:rPr>
              <a:t>D’utiliser les légumes aussi sous forme de jus (très alcalins) sauf les carottes (trop sucrées).</a:t>
            </a:r>
          </a:p>
          <a:p>
            <a:endParaRPr lang="fr-CA" sz="1500" dirty="0" smtClean="0">
              <a:latin typeface="Calibri Light" pitchFamily="34" charset="0"/>
            </a:endParaRPr>
          </a:p>
          <a:p>
            <a:r>
              <a:rPr lang="fr-CA" sz="1500" dirty="0" smtClean="0">
                <a:latin typeface="Calibri Light" pitchFamily="34" charset="0"/>
              </a:rPr>
              <a:t>Il </a:t>
            </a:r>
            <a:r>
              <a:rPr lang="fr-CA" sz="1500" dirty="0">
                <a:latin typeface="Calibri Light" pitchFamily="34" charset="0"/>
              </a:rPr>
              <a:t>faut différencier les légumes peu riches en carbohydrates de ceux qui en contiennent beaucoup, créant ainsi des acides lors de leur assimilation. Pour ces aliments très riches en carbohydrates, il est préférable de les consommer avec modération</a:t>
            </a:r>
            <a:r>
              <a:rPr lang="fr-CA" sz="1500" dirty="0" smtClean="0">
                <a:latin typeface="Calibri Light" pitchFamily="34" charset="0"/>
              </a:rPr>
              <a:t>.</a:t>
            </a:r>
          </a:p>
          <a:p>
            <a:r>
              <a:rPr lang="fr-CA" sz="1500" dirty="0" smtClean="0">
                <a:latin typeface="Calibri Light" pitchFamily="34" charset="0"/>
              </a:rPr>
              <a:t>Ce </a:t>
            </a:r>
            <a:r>
              <a:rPr lang="fr-CA" sz="1500" dirty="0">
                <a:latin typeface="Calibri Light" pitchFamily="34" charset="0"/>
              </a:rPr>
              <a:t>sont :</a:t>
            </a:r>
          </a:p>
          <a:p>
            <a:pPr marL="285750" lvl="0" indent="-285750">
              <a:buFont typeface="Arial" pitchFamily="34" charset="0"/>
              <a:buChar char="•"/>
            </a:pPr>
            <a:r>
              <a:rPr lang="fr-CA" sz="1500" dirty="0">
                <a:latin typeface="Calibri Light" pitchFamily="34" charset="0"/>
              </a:rPr>
              <a:t>Les pommes de terre.</a:t>
            </a:r>
          </a:p>
          <a:p>
            <a:pPr marL="285750" lvl="0" indent="-285750">
              <a:buFont typeface="Arial" pitchFamily="34" charset="0"/>
              <a:buChar char="•"/>
            </a:pPr>
            <a:r>
              <a:rPr lang="fr-CA" sz="1500" dirty="0">
                <a:latin typeface="Calibri Light" pitchFamily="34" charset="0"/>
              </a:rPr>
              <a:t>Les courges d’hiver.</a:t>
            </a:r>
          </a:p>
          <a:p>
            <a:pPr marL="285750" lvl="0" indent="-285750">
              <a:buFont typeface="Arial" pitchFamily="34" charset="0"/>
              <a:buChar char="•"/>
            </a:pPr>
            <a:r>
              <a:rPr lang="fr-CA" sz="1500" dirty="0">
                <a:latin typeface="Calibri Light" pitchFamily="34" charset="0"/>
              </a:rPr>
              <a:t>Les ignames.</a:t>
            </a:r>
          </a:p>
          <a:p>
            <a:pPr marL="285750" lvl="0" indent="-285750">
              <a:buFont typeface="Arial" pitchFamily="34" charset="0"/>
              <a:buChar char="•"/>
            </a:pPr>
            <a:r>
              <a:rPr lang="fr-CA" sz="1500" dirty="0">
                <a:latin typeface="Calibri Light" pitchFamily="34" charset="0"/>
              </a:rPr>
              <a:t>Les patates douces.</a:t>
            </a:r>
          </a:p>
          <a:p>
            <a:endParaRPr lang="fr-CA" dirty="0"/>
          </a:p>
        </p:txBody>
      </p:sp>
    </p:spTree>
    <p:extLst>
      <p:ext uri="{BB962C8B-B14F-4D97-AF65-F5344CB8AC3E}">
        <p14:creationId xmlns:p14="http://schemas.microsoft.com/office/powerpoint/2010/main" val="3289607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332656"/>
            <a:ext cx="8280920" cy="5478423"/>
          </a:xfrm>
          <a:prstGeom prst="rect">
            <a:avLst/>
          </a:prstGeom>
          <a:noFill/>
        </p:spPr>
        <p:txBody>
          <a:bodyPr wrap="square" rtlCol="0">
            <a:spAutoFit/>
          </a:bodyPr>
          <a:lstStyle/>
          <a:p>
            <a:r>
              <a:rPr lang="fr-CA" sz="1600" b="1" dirty="0">
                <a:latin typeface="Calibri Light" pitchFamily="34" charset="0"/>
              </a:rPr>
              <a:t>En deuxième les fruits frais</a:t>
            </a:r>
            <a:r>
              <a:rPr lang="fr-CA" sz="1600" dirty="0">
                <a:latin typeface="Calibri Light" pitchFamily="34" charset="0"/>
              </a:rPr>
              <a:t> </a:t>
            </a:r>
            <a:r>
              <a:rPr lang="fr-CA" sz="1500" dirty="0">
                <a:latin typeface="Calibri Light" pitchFamily="34" charset="0"/>
              </a:rPr>
              <a:t>: s’ils sont tous alcalins, plus ils seront sucrés, plus ils développeront une certaine acidité lors de leur assimilation.</a:t>
            </a:r>
          </a:p>
          <a:p>
            <a:pPr lvl="0"/>
            <a:r>
              <a:rPr lang="fr-CA" sz="1500" dirty="0">
                <a:latin typeface="Calibri Light" pitchFamily="34" charset="0"/>
              </a:rPr>
              <a:t>Les pamplemousses et les citrons sont particulièrement alcalins (malgré leur goût acide).</a:t>
            </a:r>
          </a:p>
          <a:p>
            <a:pPr lvl="0"/>
            <a:r>
              <a:rPr lang="fr-CA" sz="1500" dirty="0">
                <a:latin typeface="Calibri Light" pitchFamily="34" charset="0"/>
              </a:rPr>
              <a:t>Il est mieux de consommer les fruits à distance des repas.</a:t>
            </a:r>
          </a:p>
          <a:p>
            <a:pPr lvl="0"/>
            <a:r>
              <a:rPr lang="fr-CA" sz="1500" dirty="0">
                <a:latin typeface="Calibri Light" pitchFamily="34" charset="0"/>
              </a:rPr>
              <a:t>Les jus sont recommandés mais les préférer frais, faits maison.</a:t>
            </a:r>
          </a:p>
          <a:p>
            <a:endParaRPr lang="fr-CA" sz="1600" b="1" dirty="0" smtClean="0">
              <a:latin typeface="Calibri Light" pitchFamily="34" charset="0"/>
            </a:endParaRPr>
          </a:p>
          <a:p>
            <a:r>
              <a:rPr lang="fr-CA" sz="1600" b="1" dirty="0" smtClean="0">
                <a:latin typeface="Calibri Light" pitchFamily="34" charset="0"/>
              </a:rPr>
              <a:t>En </a:t>
            </a:r>
            <a:r>
              <a:rPr lang="fr-CA" sz="1600" b="1" dirty="0">
                <a:latin typeface="Calibri Light" pitchFamily="34" charset="0"/>
              </a:rPr>
              <a:t>troisième les graines germées</a:t>
            </a:r>
            <a:r>
              <a:rPr lang="fr-CA" sz="1600" dirty="0">
                <a:latin typeface="Calibri Light" pitchFamily="34" charset="0"/>
              </a:rPr>
              <a:t> </a:t>
            </a:r>
            <a:r>
              <a:rPr lang="fr-CA" sz="1500" dirty="0">
                <a:latin typeface="Calibri Light" pitchFamily="34" charset="0"/>
              </a:rPr>
              <a:t>: c’est le meilleur aliment que l’ont puisse manger, car elles sont pleines de vitamines, de protéines végétales et de minéraux. De plus elles sont très alcalines et revitalisantes. Elles contiennent beaucoup d’enzymes, de la vitamine B12 et des protéines complètement </a:t>
            </a:r>
            <a:r>
              <a:rPr lang="fr-CA" sz="1500" dirty="0" smtClean="0">
                <a:latin typeface="Calibri Light" pitchFamily="34" charset="0"/>
              </a:rPr>
              <a:t>prédigérées.</a:t>
            </a:r>
          </a:p>
          <a:p>
            <a:r>
              <a:rPr lang="fr-CA" sz="1500" dirty="0" smtClean="0">
                <a:latin typeface="Calibri Light" pitchFamily="34" charset="0"/>
              </a:rPr>
              <a:t>Ce </a:t>
            </a:r>
            <a:r>
              <a:rPr lang="fr-CA" sz="1500" dirty="0">
                <a:latin typeface="Calibri Light" pitchFamily="34" charset="0"/>
              </a:rPr>
              <a:t>sont :</a:t>
            </a:r>
          </a:p>
          <a:p>
            <a:pPr marL="285750" lvl="0" indent="-285750">
              <a:buFont typeface="Arial" pitchFamily="34" charset="0"/>
              <a:buChar char="•"/>
            </a:pPr>
            <a:r>
              <a:rPr lang="fr-CA" sz="1500" dirty="0">
                <a:latin typeface="Calibri Light" pitchFamily="34" charset="0"/>
              </a:rPr>
              <a:t>Les haricots mungo</a:t>
            </a:r>
          </a:p>
          <a:p>
            <a:pPr marL="285750" lvl="0" indent="-285750">
              <a:buFont typeface="Arial" pitchFamily="34" charset="0"/>
              <a:buChar char="•"/>
            </a:pPr>
            <a:r>
              <a:rPr lang="fr-CA" sz="1500" dirty="0">
                <a:latin typeface="Calibri Light" pitchFamily="34" charset="0"/>
              </a:rPr>
              <a:t>Les graines de luzerne</a:t>
            </a:r>
          </a:p>
          <a:p>
            <a:pPr marL="285750" lvl="0" indent="-285750">
              <a:buFont typeface="Arial" pitchFamily="34" charset="0"/>
              <a:buChar char="•"/>
            </a:pPr>
            <a:r>
              <a:rPr lang="fr-CA" sz="1500" dirty="0">
                <a:latin typeface="Calibri Light" pitchFamily="34" charset="0"/>
              </a:rPr>
              <a:t>Les lentilles</a:t>
            </a:r>
          </a:p>
          <a:p>
            <a:pPr marL="285750" lvl="0" indent="-285750">
              <a:buFont typeface="Arial" pitchFamily="34" charset="0"/>
              <a:buChar char="•"/>
            </a:pPr>
            <a:r>
              <a:rPr lang="fr-CA" sz="1500" dirty="0">
                <a:latin typeface="Calibri Light" pitchFamily="34" charset="0"/>
              </a:rPr>
              <a:t>Les pois chiches</a:t>
            </a:r>
          </a:p>
          <a:p>
            <a:endParaRPr lang="fr-CA" sz="1600" b="1" dirty="0" smtClean="0">
              <a:latin typeface="Calibri Light" pitchFamily="34" charset="0"/>
            </a:endParaRPr>
          </a:p>
          <a:p>
            <a:r>
              <a:rPr lang="fr-CA" sz="1600" b="1" dirty="0" smtClean="0">
                <a:latin typeface="Calibri Light" pitchFamily="34" charset="0"/>
              </a:rPr>
              <a:t>En </a:t>
            </a:r>
            <a:r>
              <a:rPr lang="fr-CA" sz="1600" b="1" dirty="0">
                <a:latin typeface="Calibri Light" pitchFamily="34" charset="0"/>
              </a:rPr>
              <a:t>quatrième les graines oléagineuses</a:t>
            </a:r>
            <a:r>
              <a:rPr lang="fr-CA" sz="1600" dirty="0">
                <a:latin typeface="Calibri Light" pitchFamily="34" charset="0"/>
              </a:rPr>
              <a:t> </a:t>
            </a:r>
            <a:r>
              <a:rPr lang="fr-CA" sz="1500" dirty="0">
                <a:latin typeface="Calibri Light" pitchFamily="34" charset="0"/>
              </a:rPr>
              <a:t>: on les appelle aussi les graines huileuses. Il est préférable de les faire tremper, cela les rends encore plus alcalines</a:t>
            </a:r>
            <a:r>
              <a:rPr lang="fr-CA" sz="1500" dirty="0" smtClean="0">
                <a:latin typeface="Calibri Light" pitchFamily="34" charset="0"/>
              </a:rPr>
              <a:t>.</a:t>
            </a:r>
          </a:p>
          <a:p>
            <a:r>
              <a:rPr lang="fr-CA" sz="1500" dirty="0" smtClean="0">
                <a:latin typeface="Calibri Light" pitchFamily="34" charset="0"/>
              </a:rPr>
              <a:t>Ce </a:t>
            </a:r>
            <a:r>
              <a:rPr lang="fr-CA" sz="1500" dirty="0">
                <a:latin typeface="Calibri Light" pitchFamily="34" charset="0"/>
              </a:rPr>
              <a:t>sont :</a:t>
            </a:r>
          </a:p>
          <a:p>
            <a:pPr marL="285750" lvl="0" indent="-285750">
              <a:buFont typeface="Arial" pitchFamily="34" charset="0"/>
              <a:buChar char="•"/>
            </a:pPr>
            <a:r>
              <a:rPr lang="fr-CA" sz="1500" dirty="0">
                <a:latin typeface="Calibri Light" pitchFamily="34" charset="0"/>
              </a:rPr>
              <a:t>Les amandes (les plus alcalines)</a:t>
            </a:r>
          </a:p>
          <a:p>
            <a:pPr marL="285750" lvl="0" indent="-285750">
              <a:buFont typeface="Arial" pitchFamily="34" charset="0"/>
              <a:buChar char="•"/>
            </a:pPr>
            <a:r>
              <a:rPr lang="fr-CA" sz="1500" dirty="0">
                <a:latin typeface="Calibri Light" pitchFamily="34" charset="0"/>
              </a:rPr>
              <a:t>Les noisettes</a:t>
            </a:r>
          </a:p>
          <a:p>
            <a:pPr marL="285750" lvl="0" indent="-285750">
              <a:buFont typeface="Arial" pitchFamily="34" charset="0"/>
              <a:buChar char="•"/>
            </a:pPr>
            <a:r>
              <a:rPr lang="fr-CA" sz="1500" dirty="0">
                <a:latin typeface="Calibri Light" pitchFamily="34" charset="0"/>
              </a:rPr>
              <a:t>Les graines de tournesol</a:t>
            </a:r>
          </a:p>
          <a:p>
            <a:pPr marL="285750" lvl="0" indent="-285750">
              <a:buFont typeface="Arial" pitchFamily="34" charset="0"/>
              <a:buChar char="•"/>
            </a:pPr>
            <a:r>
              <a:rPr lang="fr-CA" sz="1500" dirty="0">
                <a:latin typeface="Calibri Light" pitchFamily="34" charset="0"/>
              </a:rPr>
              <a:t>Les graines de courge</a:t>
            </a:r>
          </a:p>
          <a:p>
            <a:endParaRPr lang="fr-CA" sz="1500" dirty="0">
              <a:latin typeface="Calibri Light" pitchFamily="34" charset="0"/>
            </a:endParaRPr>
          </a:p>
        </p:txBody>
      </p:sp>
      <p:sp>
        <p:nvSpPr>
          <p:cNvPr id="3" name="ZoneTexte 2"/>
          <p:cNvSpPr txBox="1"/>
          <p:nvPr/>
        </p:nvSpPr>
        <p:spPr>
          <a:xfrm>
            <a:off x="395536" y="5661248"/>
            <a:ext cx="8424936" cy="846386"/>
          </a:xfrm>
          <a:prstGeom prst="rect">
            <a:avLst/>
          </a:prstGeom>
          <a:noFill/>
        </p:spPr>
        <p:txBody>
          <a:bodyPr wrap="square" rtlCol="0">
            <a:spAutoFit/>
          </a:bodyPr>
          <a:lstStyle/>
          <a:p>
            <a:r>
              <a:rPr lang="fr-CA" sz="1600" b="1" dirty="0">
                <a:latin typeface="Calibri Light" pitchFamily="34" charset="0"/>
              </a:rPr>
              <a:t>En </a:t>
            </a:r>
            <a:r>
              <a:rPr lang="fr-CA" sz="1600" b="1" dirty="0" smtClean="0">
                <a:latin typeface="Calibri Light" pitchFamily="34" charset="0"/>
              </a:rPr>
              <a:t>conclusion : </a:t>
            </a:r>
            <a:r>
              <a:rPr lang="fr-CA" sz="1500" dirty="0" smtClean="0">
                <a:latin typeface="Calibri Light" pitchFamily="34" charset="0"/>
              </a:rPr>
              <a:t>Une </a:t>
            </a:r>
            <a:r>
              <a:rPr lang="fr-CA" sz="1500" dirty="0">
                <a:latin typeface="Calibri Light" pitchFamily="34" charset="0"/>
              </a:rPr>
              <a:t>alimentation alcaline est l’idéale pour un régime alimentaire sain et c’est ce que vous propose le régime paléolithique.</a:t>
            </a:r>
          </a:p>
          <a:p>
            <a:endParaRPr lang="fr-CA" dirty="0"/>
          </a:p>
        </p:txBody>
      </p:sp>
      <p:sp>
        <p:nvSpPr>
          <p:cNvPr id="4" name="ZoneTexte 3"/>
          <p:cNvSpPr txBox="1"/>
          <p:nvPr/>
        </p:nvSpPr>
        <p:spPr>
          <a:xfrm>
            <a:off x="2483768" y="6381328"/>
            <a:ext cx="8280920" cy="615553"/>
          </a:xfrm>
          <a:prstGeom prst="rect">
            <a:avLst/>
          </a:prstGeom>
          <a:noFill/>
        </p:spPr>
        <p:txBody>
          <a:bodyPr wrap="square" rtlCol="0">
            <a:spAutoFit/>
          </a:bodyPr>
          <a:lstStyle/>
          <a:p>
            <a:r>
              <a:rPr lang="fr-CA" sz="1600" dirty="0" smtClean="0">
                <a:latin typeface="Calibri Light" pitchFamily="34" charset="0"/>
              </a:rPr>
              <a:t>http</a:t>
            </a:r>
            <a:r>
              <a:rPr lang="fr-CA" sz="1600" dirty="0">
                <a:latin typeface="Calibri Light" pitchFamily="34" charset="0"/>
              </a:rPr>
              <a:t>://www.regimes.net/aliments-alcalins/</a:t>
            </a:r>
          </a:p>
          <a:p>
            <a:endParaRPr lang="fr-CA" dirty="0"/>
          </a:p>
        </p:txBody>
      </p:sp>
    </p:spTree>
    <p:extLst>
      <p:ext uri="{BB962C8B-B14F-4D97-AF65-F5344CB8AC3E}">
        <p14:creationId xmlns:p14="http://schemas.microsoft.com/office/powerpoint/2010/main" val="930630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latin typeface="Calibri Light" pitchFamily="34" charset="0"/>
              </a:rPr>
              <a:t>Les aliments </a:t>
            </a:r>
            <a:r>
              <a:rPr lang="fr-CA" sz="4000" dirty="0" smtClean="0">
                <a:latin typeface="Calibri Light" pitchFamily="34" charset="0"/>
              </a:rPr>
              <a:t>alcalins</a:t>
            </a:r>
            <a:endParaRPr lang="fr-CA" sz="4000" dirty="0">
              <a:latin typeface="Calibri Light" pitchFamily="34" charset="0"/>
            </a:endParaRPr>
          </a:p>
        </p:txBody>
      </p:sp>
      <p:sp>
        <p:nvSpPr>
          <p:cNvPr id="3" name="ZoneTexte 2"/>
          <p:cNvSpPr txBox="1"/>
          <p:nvPr/>
        </p:nvSpPr>
        <p:spPr>
          <a:xfrm>
            <a:off x="323528" y="1628800"/>
            <a:ext cx="8424936" cy="1523494"/>
          </a:xfrm>
          <a:prstGeom prst="rect">
            <a:avLst/>
          </a:prstGeom>
          <a:noFill/>
        </p:spPr>
        <p:txBody>
          <a:bodyPr wrap="square" rtlCol="0">
            <a:spAutoFit/>
          </a:bodyPr>
          <a:lstStyle/>
          <a:p>
            <a:pPr algn="just"/>
            <a:r>
              <a:rPr lang="fr-CA" sz="1500" dirty="0">
                <a:latin typeface="Calibri Light" pitchFamily="34" charset="0"/>
              </a:rPr>
              <a:t>Comme nous l’avons déjà vu, l’équilibre acido-basique du corps fait défaut dans l’alimentation moderne. Les acides que nous absorbons sont des déchets que le corps doit éliminer. Une personne ayant une alimentation équilibrée n’aura aucun problème à neutraliser ces déchets. Par contre une personne souffrant de déséquilibres, obésité, diabète, est presque toujours en déficit métabolique acidifiant. Une alimentation plus basique est plus saine.</a:t>
            </a:r>
          </a:p>
          <a:p>
            <a:endParaRPr lang="fr-CA" dirty="0"/>
          </a:p>
        </p:txBody>
      </p:sp>
      <p:sp>
        <p:nvSpPr>
          <p:cNvPr id="4" name="ZoneTexte 3"/>
          <p:cNvSpPr txBox="1"/>
          <p:nvPr/>
        </p:nvSpPr>
        <p:spPr>
          <a:xfrm>
            <a:off x="354699" y="2996952"/>
            <a:ext cx="7848872" cy="2939266"/>
          </a:xfrm>
          <a:prstGeom prst="rect">
            <a:avLst/>
          </a:prstGeom>
          <a:noFill/>
        </p:spPr>
        <p:txBody>
          <a:bodyPr wrap="square" rtlCol="0">
            <a:spAutoFit/>
          </a:bodyPr>
          <a:lstStyle/>
          <a:p>
            <a:r>
              <a:rPr lang="fr-CA" sz="1700" b="1" dirty="0" smtClean="0">
                <a:latin typeface="Calibri Light" pitchFamily="34" charset="0"/>
              </a:rPr>
              <a:t>		          Pourquoi </a:t>
            </a:r>
            <a:r>
              <a:rPr lang="fr-CA" sz="1700" b="1" dirty="0">
                <a:latin typeface="Calibri Light" pitchFamily="34" charset="0"/>
              </a:rPr>
              <a:t>une alimentation alcaline ?</a:t>
            </a:r>
          </a:p>
          <a:p>
            <a:pPr algn="just"/>
            <a:endParaRPr lang="fr-CA" sz="1500" dirty="0" smtClean="0">
              <a:latin typeface="Calibri Light" pitchFamily="34" charset="0"/>
            </a:endParaRPr>
          </a:p>
          <a:p>
            <a:pPr algn="just"/>
            <a:r>
              <a:rPr lang="fr-CA" sz="1500" dirty="0" smtClean="0">
                <a:latin typeface="Calibri Light" pitchFamily="34" charset="0"/>
              </a:rPr>
              <a:t>Les </a:t>
            </a:r>
            <a:r>
              <a:rPr lang="fr-CA" sz="1500" dirty="0">
                <a:latin typeface="Calibri Light" pitchFamily="34" charset="0"/>
              </a:rPr>
              <a:t>producteurs d’acide étant nombreux dans l’alimentation moderne, l’idéal serait de tendre vers une alimentation alcaline. L’alimentation alcaline est une alimentation physiologique qui n’agresse pas le corps. Avec ce genre d’alimentation, c’est une véritable cure de nettoyage que vous proposez à votre tube digestif.</a:t>
            </a:r>
          </a:p>
          <a:p>
            <a:pPr algn="just"/>
            <a:r>
              <a:rPr lang="fr-CA" sz="1500" dirty="0">
                <a:latin typeface="Calibri Light" pitchFamily="34" charset="0"/>
              </a:rPr>
              <a:t>Le régime paléolithique en supprimant les deux catégories d’aliments les plus acides, les céréales et les produits laitiers, et en favorisant les légumes et les fruits qui neutralisent l’apport en protéines animales maigres, s’approche au plus près de cette alimentation alcaline. Cette orientation alimentaire a la particularité en plus, de régler progressivement ses envies, ce qui est un bon facteur pour maintenir son poids sur le long terme.</a:t>
            </a:r>
          </a:p>
          <a:p>
            <a:endParaRPr lang="fr-CA" dirty="0"/>
          </a:p>
        </p:txBody>
      </p:sp>
      <p:sp>
        <p:nvSpPr>
          <p:cNvPr id="5" name="ZoneTexte 4"/>
          <p:cNvSpPr txBox="1"/>
          <p:nvPr/>
        </p:nvSpPr>
        <p:spPr>
          <a:xfrm>
            <a:off x="2771800" y="6381328"/>
            <a:ext cx="7231971" cy="338554"/>
          </a:xfrm>
          <a:prstGeom prst="rect">
            <a:avLst/>
          </a:prstGeom>
          <a:noFill/>
        </p:spPr>
        <p:txBody>
          <a:bodyPr wrap="square" rtlCol="0">
            <a:spAutoFit/>
          </a:bodyPr>
          <a:lstStyle/>
          <a:p>
            <a:r>
              <a:rPr lang="fr-CA" sz="1600" u="sng" dirty="0">
                <a:latin typeface="Calibri Light" pitchFamily="34" charset="0"/>
              </a:rPr>
              <a:t>http://www.regimes.net/aliments-alcalins/</a:t>
            </a:r>
            <a:endParaRPr lang="fr-CA" sz="1600" dirty="0">
              <a:latin typeface="Calibri Light" pitchFamily="34" charset="0"/>
            </a:endParaRPr>
          </a:p>
        </p:txBody>
      </p:sp>
    </p:spTree>
    <p:extLst>
      <p:ext uri="{BB962C8B-B14F-4D97-AF65-F5344CB8AC3E}">
        <p14:creationId xmlns:p14="http://schemas.microsoft.com/office/powerpoint/2010/main" val="2101143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500" dirty="0">
                <a:latin typeface="Calibri Light" pitchFamily="34" charset="0"/>
              </a:rPr>
              <a:t>Qu’est ce que l’équilibre acido-basique </a:t>
            </a:r>
            <a:r>
              <a:rPr lang="fr-CA" sz="3500" dirty="0">
                <a:latin typeface="Calibri Light" pitchFamily="34" charset="0"/>
              </a:rPr>
              <a:t>?</a:t>
            </a:r>
          </a:p>
        </p:txBody>
      </p:sp>
      <p:sp>
        <p:nvSpPr>
          <p:cNvPr id="3" name="ZoneTexte 2"/>
          <p:cNvSpPr txBox="1"/>
          <p:nvPr/>
        </p:nvSpPr>
        <p:spPr>
          <a:xfrm>
            <a:off x="539552" y="1488266"/>
            <a:ext cx="8208912" cy="2369880"/>
          </a:xfrm>
          <a:prstGeom prst="rect">
            <a:avLst/>
          </a:prstGeom>
          <a:noFill/>
        </p:spPr>
        <p:txBody>
          <a:bodyPr wrap="square" rtlCol="0">
            <a:spAutoFit/>
          </a:bodyPr>
          <a:lstStyle/>
          <a:p>
            <a:r>
              <a:rPr lang="fr-CA" b="1" u="sng" dirty="0">
                <a:latin typeface="Calibri Light" pitchFamily="34" charset="0"/>
              </a:rPr>
              <a:t>Bien comprendre</a:t>
            </a:r>
            <a:r>
              <a:rPr lang="fr-CA" dirty="0">
                <a:latin typeface="Calibri Light" pitchFamily="34" charset="0"/>
              </a:rPr>
              <a:t> </a:t>
            </a:r>
            <a:r>
              <a:rPr lang="fr-CA" sz="1600" dirty="0">
                <a:latin typeface="Calibri Light" pitchFamily="34" charset="0"/>
              </a:rPr>
              <a:t>: Un aliment pourra être directement acide au goût comme le citron par  exemple, mais sous l’effet du métabolisme, après digestion, il pourra au contraire devenir </a:t>
            </a:r>
            <a:r>
              <a:rPr lang="fr-CA" sz="1600" dirty="0" smtClean="0">
                <a:latin typeface="Calibri Light" pitchFamily="34" charset="0"/>
              </a:rPr>
              <a:t>massifiant </a:t>
            </a:r>
            <a:r>
              <a:rPr lang="fr-CA" sz="1600" dirty="0">
                <a:latin typeface="Calibri Light" pitchFamily="34" charset="0"/>
              </a:rPr>
              <a:t>pour l’organisme. De mêmes certains aliments pourront avoir l’effet de ramener un Ph  neutre dans la bouche </a:t>
            </a:r>
            <a:r>
              <a:rPr lang="fr-CA" sz="1600" dirty="0" smtClean="0">
                <a:latin typeface="Calibri Light" pitchFamily="34" charset="0"/>
              </a:rPr>
              <a:t>comme </a:t>
            </a:r>
            <a:r>
              <a:rPr lang="fr-CA" sz="1600" dirty="0">
                <a:latin typeface="Calibri Light" pitchFamily="34" charset="0"/>
              </a:rPr>
              <a:t>le fromage qu’on consomme de ce fait traditionnellement à la fin d’un repas mais qui après digestion va devenir acidifiant pour le corps. Je n’entrerai pas dans les détails car les processus chimiques qui entre en jeu sont complexes. </a:t>
            </a:r>
          </a:p>
          <a:p>
            <a:r>
              <a:rPr lang="fr-CA" sz="1600" dirty="0">
                <a:latin typeface="Calibri Light" pitchFamily="34" charset="0"/>
              </a:rPr>
              <a:t>Le meilleur moyen pour maintenir naturellement un pH neutre est d'avoir une alimentation un peu moins riche en protéines animales et céréales et plus riches en légumes (frais et secs). </a:t>
            </a:r>
          </a:p>
          <a:p>
            <a:endParaRPr lang="fr-CA" dirty="0"/>
          </a:p>
        </p:txBody>
      </p:sp>
      <p:sp>
        <p:nvSpPr>
          <p:cNvPr id="4" name="ZoneTexte 3"/>
          <p:cNvSpPr txBox="1"/>
          <p:nvPr/>
        </p:nvSpPr>
        <p:spPr>
          <a:xfrm>
            <a:off x="539552" y="3651701"/>
            <a:ext cx="8604448" cy="861774"/>
          </a:xfrm>
          <a:prstGeom prst="rect">
            <a:avLst/>
          </a:prstGeom>
          <a:noFill/>
        </p:spPr>
        <p:txBody>
          <a:bodyPr wrap="square" rtlCol="0">
            <a:spAutoFit/>
          </a:bodyPr>
          <a:lstStyle/>
          <a:p>
            <a:r>
              <a:rPr lang="fr-CA" b="1" dirty="0" smtClean="0">
                <a:latin typeface="Calibri Light" pitchFamily="34" charset="0"/>
              </a:rPr>
              <a:t>Petit rappel sur le PH</a:t>
            </a:r>
          </a:p>
          <a:p>
            <a:r>
              <a:rPr lang="fr-CA" sz="1600" dirty="0" smtClean="0">
                <a:latin typeface="Calibri Light" pitchFamily="34" charset="0"/>
              </a:rPr>
              <a:t>Cette </a:t>
            </a:r>
            <a:r>
              <a:rPr lang="fr-CA" sz="1600" dirty="0">
                <a:latin typeface="Calibri Light" pitchFamily="34" charset="0"/>
              </a:rPr>
              <a:t>é</a:t>
            </a:r>
            <a:r>
              <a:rPr lang="fr-CA" sz="1600" dirty="0" smtClean="0">
                <a:latin typeface="Calibri Light" pitchFamily="34" charset="0"/>
              </a:rPr>
              <a:t>chelle </a:t>
            </a:r>
            <a:r>
              <a:rPr lang="fr-CA" sz="1600" dirty="0">
                <a:latin typeface="Calibri Light" pitchFamily="34" charset="0"/>
              </a:rPr>
              <a:t>va de 0 à 14. A mi chemin, c’est la neutralité, c'est-à-dire 7 .Plus on tend vers 0 plus la solution est acide, plus on tend vers 14, plus la solution est alcaline. </a:t>
            </a:r>
          </a:p>
        </p:txBody>
      </p:sp>
      <p:sp>
        <p:nvSpPr>
          <p:cNvPr id="5" name="ZoneTexte 4"/>
          <p:cNvSpPr txBox="1"/>
          <p:nvPr/>
        </p:nvSpPr>
        <p:spPr>
          <a:xfrm>
            <a:off x="539552" y="4513475"/>
            <a:ext cx="6192688" cy="1569660"/>
          </a:xfrm>
          <a:prstGeom prst="rect">
            <a:avLst/>
          </a:prstGeom>
          <a:noFill/>
        </p:spPr>
        <p:txBody>
          <a:bodyPr wrap="square" rtlCol="0">
            <a:spAutoFit/>
          </a:bodyPr>
          <a:lstStyle/>
          <a:p>
            <a:r>
              <a:rPr lang="fr-CA" sz="1600" dirty="0" smtClean="0">
                <a:latin typeface="Calibri Light" pitchFamily="34" charset="0"/>
              </a:rPr>
              <a:t>Le </a:t>
            </a:r>
            <a:r>
              <a:rPr lang="fr-CA" sz="1600" dirty="0">
                <a:latin typeface="Calibri Light" pitchFamily="34" charset="0"/>
              </a:rPr>
              <a:t>sang doit toujours être équilibré entre 7,32 et 7,42. </a:t>
            </a:r>
            <a:br>
              <a:rPr lang="fr-CA" sz="1600" dirty="0">
                <a:latin typeface="Calibri Light" pitchFamily="34" charset="0"/>
              </a:rPr>
            </a:br>
            <a:r>
              <a:rPr lang="fr-CA" sz="1600" dirty="0">
                <a:latin typeface="Calibri Light" pitchFamily="34" charset="0"/>
              </a:rPr>
              <a:t>Dans notre corps nous avons donc des ions acides (qui peuvent neutraliser les alcalis) </a:t>
            </a:r>
            <a:r>
              <a:rPr lang="fr-CA" sz="1600" dirty="0" smtClean="0">
                <a:latin typeface="Calibri Light" pitchFamily="34" charset="0"/>
              </a:rPr>
              <a:t>et </a:t>
            </a:r>
            <a:r>
              <a:rPr lang="fr-CA" sz="1600" dirty="0">
                <a:latin typeface="Calibri Light" pitchFamily="34" charset="0"/>
              </a:rPr>
              <a:t>des molécules alcalines (des alcalis ou bases) qui peuvent se combiner aux ions acides pour neutraliser la solution. </a:t>
            </a:r>
            <a:br>
              <a:rPr lang="fr-CA" sz="1600" dirty="0">
                <a:latin typeface="Calibri Light" pitchFamily="34" charset="0"/>
              </a:rPr>
            </a:br>
            <a:r>
              <a:rPr lang="fr-CA" sz="1600" dirty="0">
                <a:latin typeface="Calibri Light" pitchFamily="34" charset="0"/>
              </a:rPr>
              <a:t/>
            </a:r>
            <a:br>
              <a:rPr lang="fr-CA" sz="1600" dirty="0">
                <a:latin typeface="Calibri Light" pitchFamily="34" charset="0"/>
              </a:rPr>
            </a:br>
            <a:r>
              <a:rPr lang="fr-CA" sz="1600" dirty="0">
                <a:latin typeface="Calibri Light" pitchFamily="34" charset="0"/>
              </a:rPr>
              <a:t>Notre corps s’efforcera donc de maintenir constamment cet équilibre.  </a:t>
            </a:r>
          </a:p>
        </p:txBody>
      </p:sp>
      <p:sp>
        <p:nvSpPr>
          <p:cNvPr id="6" name="ZoneTexte 5"/>
          <p:cNvSpPr txBox="1"/>
          <p:nvPr/>
        </p:nvSpPr>
        <p:spPr>
          <a:xfrm>
            <a:off x="1115616" y="6148928"/>
            <a:ext cx="8748464" cy="800219"/>
          </a:xfrm>
          <a:prstGeom prst="rect">
            <a:avLst/>
          </a:prstGeom>
          <a:noFill/>
        </p:spPr>
        <p:txBody>
          <a:bodyPr wrap="square" rtlCol="0">
            <a:spAutoFit/>
          </a:bodyPr>
          <a:lstStyle/>
          <a:p>
            <a:r>
              <a:rPr lang="fr-CA" sz="1400" dirty="0"/>
              <a:t/>
            </a:r>
            <a:br>
              <a:rPr lang="fr-CA" sz="1400" dirty="0"/>
            </a:br>
            <a:r>
              <a:rPr lang="fr-CA" sz="1400" u="sng" dirty="0"/>
              <a:t>http://moncoincuisine.blogspot.ca/2009/01/equilibre-acido-basique-acidifiant.html</a:t>
            </a:r>
            <a:endParaRPr lang="fr-CA" sz="1400" dirty="0"/>
          </a:p>
          <a:p>
            <a:endParaRPr lang="fr-CA" dirty="0"/>
          </a:p>
        </p:txBody>
      </p:sp>
    </p:spTree>
    <p:extLst>
      <p:ext uri="{BB962C8B-B14F-4D97-AF65-F5344CB8AC3E}">
        <p14:creationId xmlns:p14="http://schemas.microsoft.com/office/powerpoint/2010/main" val="3484773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000" dirty="0">
                <a:latin typeface="Calibri Light" pitchFamily="34" charset="0"/>
              </a:rPr>
              <a:t>Les 6 règles pour manger en équilibre acido-basique</a:t>
            </a:r>
          </a:p>
        </p:txBody>
      </p:sp>
      <p:sp>
        <p:nvSpPr>
          <p:cNvPr id="3" name="ZoneTexte 2"/>
          <p:cNvSpPr txBox="1"/>
          <p:nvPr/>
        </p:nvSpPr>
        <p:spPr>
          <a:xfrm>
            <a:off x="230613" y="1543174"/>
            <a:ext cx="8640960" cy="4802853"/>
          </a:xfrm>
          <a:prstGeom prst="rect">
            <a:avLst/>
          </a:prstGeom>
          <a:noFill/>
        </p:spPr>
        <p:txBody>
          <a:bodyPr wrap="square" rtlCol="0">
            <a:spAutoFit/>
          </a:bodyPr>
          <a:lstStyle/>
          <a:p>
            <a:r>
              <a:rPr lang="fr-CA" sz="1330" dirty="0">
                <a:latin typeface="Calibri Light" pitchFamily="34" charset="0"/>
              </a:rPr>
              <a:t>1. </a:t>
            </a:r>
            <a:r>
              <a:rPr lang="fr-CA" sz="1330" b="1" dirty="0">
                <a:latin typeface="Calibri Light" pitchFamily="34" charset="0"/>
              </a:rPr>
              <a:t>Un repas ne doit jamais être constitué d’aliments acidifiants (ou acides) seulement</a:t>
            </a:r>
            <a:r>
              <a:rPr lang="fr-CA" sz="1330" dirty="0">
                <a:latin typeface="Calibri Light" pitchFamily="34" charset="0"/>
              </a:rPr>
              <a:t>, mais devrait toujours contenir des aliments alcalins (ou </a:t>
            </a:r>
            <a:r>
              <a:rPr lang="fr-CA" sz="1330" dirty="0" smtClean="0">
                <a:latin typeface="Calibri Light" pitchFamily="34" charset="0"/>
              </a:rPr>
              <a:t>alcalinisant).</a:t>
            </a:r>
            <a:endParaRPr lang="fr-CA" sz="1330" dirty="0">
              <a:latin typeface="Calibri Light" pitchFamily="34" charset="0"/>
            </a:endParaRPr>
          </a:p>
          <a:p>
            <a:r>
              <a:rPr lang="fr-CA" sz="1330" dirty="0">
                <a:latin typeface="Calibri Light" pitchFamily="34" charset="0"/>
              </a:rPr>
              <a:t> </a:t>
            </a:r>
          </a:p>
          <a:p>
            <a:r>
              <a:rPr lang="fr-CA" sz="1330" dirty="0">
                <a:latin typeface="Calibri Light" pitchFamily="34" charset="0"/>
              </a:rPr>
              <a:t>Exemple1 : un repas de viande et pâtes ou riz avec gâteau et café n’est pas recommandé. Ajouter des légumes et/ou un fruit.</a:t>
            </a:r>
          </a:p>
          <a:p>
            <a:r>
              <a:rPr lang="fr-CA" sz="1330" dirty="0">
                <a:latin typeface="Calibri Light" pitchFamily="34" charset="0"/>
              </a:rPr>
              <a:t>Exemple 2 : pâtes et sauce tomate associé à un dessert sucré n’est pas un menu recommandé. Préférer une assiette de crudités puis des pâtes nature avec du gruyère.</a:t>
            </a:r>
          </a:p>
          <a:p>
            <a:r>
              <a:rPr lang="fr-CA" sz="1330" dirty="0">
                <a:latin typeface="Calibri Light" pitchFamily="34" charset="0"/>
              </a:rPr>
              <a:t> </a:t>
            </a:r>
          </a:p>
          <a:p>
            <a:r>
              <a:rPr lang="fr-CA" sz="1330" dirty="0">
                <a:latin typeface="Calibri Light" pitchFamily="34" charset="0"/>
              </a:rPr>
              <a:t>En ajoutant des </a:t>
            </a:r>
            <a:r>
              <a:rPr lang="fr-CA" sz="1330" b="1" dirty="0">
                <a:latin typeface="Calibri Light" pitchFamily="34" charset="0"/>
              </a:rPr>
              <a:t>légumes en grande quantité</a:t>
            </a:r>
            <a:r>
              <a:rPr lang="fr-CA" sz="1330" dirty="0">
                <a:latin typeface="Calibri Light" pitchFamily="34" charset="0"/>
              </a:rPr>
              <a:t> sous forme de salades, crudités ou légumes cuits, l’apport des bases compenserait en partie celui des acides.</a:t>
            </a:r>
          </a:p>
          <a:p>
            <a:r>
              <a:rPr lang="fr-CA" sz="1330" dirty="0">
                <a:latin typeface="Calibri Light" pitchFamily="34" charset="0"/>
              </a:rPr>
              <a:t> </a:t>
            </a:r>
          </a:p>
          <a:p>
            <a:r>
              <a:rPr lang="fr-CA" sz="1330" dirty="0">
                <a:latin typeface="Calibri Light" pitchFamily="34" charset="0"/>
              </a:rPr>
              <a:t>2. A un même repas, la quantité d’</a:t>
            </a:r>
            <a:r>
              <a:rPr lang="fr-CA" sz="1330" b="1" dirty="0">
                <a:latin typeface="Calibri Light" pitchFamily="34" charset="0"/>
              </a:rPr>
              <a:t>aliments </a:t>
            </a:r>
            <a:r>
              <a:rPr lang="fr-CA" sz="1330" b="1" dirty="0" smtClean="0">
                <a:latin typeface="Calibri Light" pitchFamily="34" charset="0"/>
              </a:rPr>
              <a:t>alcalinisant</a:t>
            </a:r>
            <a:r>
              <a:rPr lang="fr-CA" sz="1330" dirty="0" smtClean="0">
                <a:latin typeface="Calibri Light" pitchFamily="34" charset="0"/>
              </a:rPr>
              <a:t> </a:t>
            </a:r>
            <a:r>
              <a:rPr lang="fr-CA" sz="1330" dirty="0">
                <a:latin typeface="Calibri Light" pitchFamily="34" charset="0"/>
              </a:rPr>
              <a:t>doit être plus importante que celle des aliments acidifiants.</a:t>
            </a:r>
          </a:p>
          <a:p>
            <a:r>
              <a:rPr lang="fr-CA" sz="1330" dirty="0">
                <a:latin typeface="Calibri Light" pitchFamily="34" charset="0"/>
              </a:rPr>
              <a:t> </a:t>
            </a:r>
          </a:p>
          <a:p>
            <a:r>
              <a:rPr lang="fr-CA" sz="1330" dirty="0">
                <a:latin typeface="Calibri Light" pitchFamily="34" charset="0"/>
              </a:rPr>
              <a:t>3. La proportion des aliments </a:t>
            </a:r>
            <a:r>
              <a:rPr lang="fr-CA" sz="1330" dirty="0" smtClean="0">
                <a:latin typeface="Calibri Light" pitchFamily="34" charset="0"/>
              </a:rPr>
              <a:t>alcalinisant </a:t>
            </a:r>
            <a:r>
              <a:rPr lang="fr-CA" sz="1330" dirty="0">
                <a:latin typeface="Calibri Light" pitchFamily="34" charset="0"/>
              </a:rPr>
              <a:t>sera d’autant plus importante que l’acidification du terrain est prononcée (le contrôle du terrain se fait par un examen des urines).</a:t>
            </a:r>
          </a:p>
          <a:p>
            <a:r>
              <a:rPr lang="fr-CA" sz="1330" dirty="0">
                <a:latin typeface="Calibri Light" pitchFamily="34" charset="0"/>
              </a:rPr>
              <a:t> </a:t>
            </a:r>
          </a:p>
          <a:p>
            <a:r>
              <a:rPr lang="fr-CA" sz="1330" dirty="0">
                <a:latin typeface="Calibri Light" pitchFamily="34" charset="0"/>
              </a:rPr>
              <a:t>4. Un régime composé exclusivement de végétaux alcalins (légumes, pomme de terre, banane, amande…) est possible mais seulement pendant une </a:t>
            </a:r>
            <a:r>
              <a:rPr lang="fr-CA" sz="1330" b="1" dirty="0">
                <a:latin typeface="Calibri Light" pitchFamily="34" charset="0"/>
              </a:rPr>
              <a:t>période limitée </a:t>
            </a:r>
            <a:r>
              <a:rPr lang="fr-CA" sz="1330" dirty="0">
                <a:latin typeface="Calibri Light" pitchFamily="34" charset="0"/>
              </a:rPr>
              <a:t>(1 à 2 semaines) car il y a une carence en protéines.</a:t>
            </a:r>
          </a:p>
          <a:p>
            <a:r>
              <a:rPr lang="fr-CA" sz="1330" dirty="0">
                <a:latin typeface="Calibri Light" pitchFamily="34" charset="0"/>
              </a:rPr>
              <a:t>De tels régimes sont utiles quand les troubles dus à l’acidification sont très importants.</a:t>
            </a:r>
          </a:p>
          <a:p>
            <a:r>
              <a:rPr lang="fr-CA" sz="1330" dirty="0">
                <a:latin typeface="Calibri Light" pitchFamily="34" charset="0"/>
              </a:rPr>
              <a:t> </a:t>
            </a:r>
          </a:p>
          <a:p>
            <a:r>
              <a:rPr lang="fr-CA" sz="1330" dirty="0">
                <a:latin typeface="Calibri Light" pitchFamily="34" charset="0"/>
              </a:rPr>
              <a:t>5. </a:t>
            </a:r>
            <a:r>
              <a:rPr lang="fr-CA" sz="1330" b="1" dirty="0">
                <a:latin typeface="Calibri Light" pitchFamily="34" charset="0"/>
              </a:rPr>
              <a:t>Les aliments acides ne doivent pas être consommés à une fréquence trop rapprochée </a:t>
            </a:r>
            <a:r>
              <a:rPr lang="fr-CA" sz="1330" dirty="0">
                <a:latin typeface="Calibri Light" pitchFamily="34" charset="0"/>
              </a:rPr>
              <a:t>(pas à tous les repas et tous les jours)</a:t>
            </a:r>
            <a:r>
              <a:rPr lang="fr-CA" sz="1330" b="1" dirty="0">
                <a:latin typeface="Calibri Light" pitchFamily="34" charset="0"/>
              </a:rPr>
              <a:t>.</a:t>
            </a:r>
            <a:endParaRPr lang="fr-CA" sz="1330" dirty="0">
              <a:latin typeface="Calibri Light" pitchFamily="34" charset="0"/>
            </a:endParaRPr>
          </a:p>
          <a:p>
            <a:r>
              <a:rPr lang="fr-CA" sz="1330" dirty="0">
                <a:latin typeface="Calibri Light" pitchFamily="34" charset="0"/>
              </a:rPr>
              <a:t> </a:t>
            </a:r>
          </a:p>
          <a:p>
            <a:r>
              <a:rPr lang="fr-CA" sz="1330" dirty="0">
                <a:latin typeface="Calibri Light" pitchFamily="34" charset="0"/>
              </a:rPr>
              <a:t>6. Les aliments acides seront consommés</a:t>
            </a:r>
            <a:r>
              <a:rPr lang="fr-CA" sz="1330" b="1" dirty="0">
                <a:latin typeface="Calibri Light" pitchFamily="34" charset="0"/>
              </a:rPr>
              <a:t> de préférence après 17h</a:t>
            </a:r>
            <a:r>
              <a:rPr lang="fr-CA" sz="1330" dirty="0">
                <a:latin typeface="Calibri Light" pitchFamily="34" charset="0"/>
              </a:rPr>
              <a:t> et/ou dans des boissons chaudes.</a:t>
            </a:r>
          </a:p>
          <a:p>
            <a:endParaRPr lang="fr-CA" sz="1350" dirty="0">
              <a:latin typeface="Calibri Light" pitchFamily="34" charset="0"/>
            </a:endParaRPr>
          </a:p>
        </p:txBody>
      </p:sp>
      <p:sp>
        <p:nvSpPr>
          <p:cNvPr id="4" name="ZoneTexte 3"/>
          <p:cNvSpPr txBox="1"/>
          <p:nvPr/>
        </p:nvSpPr>
        <p:spPr>
          <a:xfrm>
            <a:off x="1547664" y="6381328"/>
            <a:ext cx="8280920" cy="323165"/>
          </a:xfrm>
          <a:prstGeom prst="rect">
            <a:avLst/>
          </a:prstGeom>
          <a:noFill/>
        </p:spPr>
        <p:txBody>
          <a:bodyPr wrap="square" rtlCol="0">
            <a:spAutoFit/>
          </a:bodyPr>
          <a:lstStyle/>
          <a:p>
            <a:r>
              <a:rPr lang="fr-CA" sz="1500" dirty="0">
                <a:latin typeface="Calibri Light" pitchFamily="34" charset="0"/>
              </a:rPr>
              <a:t>http://</a:t>
            </a:r>
            <a:r>
              <a:rPr lang="fr-CA" sz="1500" dirty="0" smtClean="0">
                <a:latin typeface="Calibri Light" pitchFamily="34" charset="0"/>
              </a:rPr>
              <a:t>www.anti-age-bio.com/fr/Aliments-acide-base-Regime-legumes-281.html</a:t>
            </a:r>
            <a:endParaRPr lang="fr-CA" sz="1500" dirty="0">
              <a:latin typeface="Calibri Light" pitchFamily="34" charset="0"/>
            </a:endParaRPr>
          </a:p>
        </p:txBody>
      </p:sp>
    </p:spTree>
    <p:extLst>
      <p:ext uri="{BB962C8B-B14F-4D97-AF65-F5344CB8AC3E}">
        <p14:creationId xmlns:p14="http://schemas.microsoft.com/office/powerpoint/2010/main" val="3526636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latin typeface="Calibri Light" pitchFamily="34" charset="0"/>
              </a:rPr>
              <a:t>Idée de menu alcalin </a:t>
            </a:r>
            <a:endParaRPr lang="fr-CA" sz="4000" dirty="0">
              <a:latin typeface="Calibri Light" pitchFamily="34" charset="0"/>
            </a:endParaRPr>
          </a:p>
        </p:txBody>
      </p:sp>
      <p:sp>
        <p:nvSpPr>
          <p:cNvPr id="3" name="ZoneTexte 2"/>
          <p:cNvSpPr txBox="1"/>
          <p:nvPr/>
        </p:nvSpPr>
        <p:spPr>
          <a:xfrm>
            <a:off x="539552" y="1700808"/>
            <a:ext cx="8136904" cy="369332"/>
          </a:xfrm>
          <a:prstGeom prst="rect">
            <a:avLst/>
          </a:prstGeom>
          <a:noFill/>
        </p:spPr>
        <p:txBody>
          <a:bodyPr wrap="square" rtlCol="0">
            <a:spAutoFit/>
          </a:bodyPr>
          <a:lstStyle/>
          <a:p>
            <a:endParaRPr lang="fr-CA"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412" y="1700808"/>
            <a:ext cx="8461183" cy="433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475656" y="6381328"/>
            <a:ext cx="8299044" cy="338554"/>
          </a:xfrm>
          <a:prstGeom prst="rect">
            <a:avLst/>
          </a:prstGeom>
          <a:noFill/>
        </p:spPr>
        <p:txBody>
          <a:bodyPr wrap="square" rtlCol="0">
            <a:spAutoFit/>
          </a:bodyPr>
          <a:lstStyle/>
          <a:p>
            <a:r>
              <a:rPr lang="fr-CA" sz="1600" dirty="0" smtClean="0">
                <a:latin typeface="Calibri Light" pitchFamily="34" charset="0"/>
              </a:rPr>
              <a:t>http</a:t>
            </a:r>
            <a:r>
              <a:rPr lang="fr-CA" sz="1600" dirty="0">
                <a:latin typeface="Calibri Light" pitchFamily="34" charset="0"/>
              </a:rPr>
              <a:t>://</a:t>
            </a:r>
            <a:r>
              <a:rPr lang="fr-CA" sz="1600" dirty="0" smtClean="0">
                <a:latin typeface="Calibri Light" pitchFamily="34" charset="0"/>
              </a:rPr>
              <a:t>lebienetreparlassiette.com/wp-content/uploads/2013/01/menus.pdf</a:t>
            </a:r>
            <a:endParaRPr lang="fr-CA" sz="1600" dirty="0">
              <a:latin typeface="Calibri Light" pitchFamily="34" charset="0"/>
            </a:endParaRPr>
          </a:p>
        </p:txBody>
      </p:sp>
    </p:spTree>
    <p:extLst>
      <p:ext uri="{BB962C8B-B14F-4D97-AF65-F5344CB8AC3E}">
        <p14:creationId xmlns:p14="http://schemas.microsoft.com/office/powerpoint/2010/main" val="2100829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90728" cy="824136"/>
          </a:xfrm>
        </p:spPr>
        <p:txBody>
          <a:bodyPr>
            <a:normAutofit/>
          </a:bodyPr>
          <a:lstStyle/>
          <a:p>
            <a:r>
              <a:rPr lang="fr-CA" sz="4000" dirty="0">
                <a:latin typeface="Calibri Light" pitchFamily="34" charset="0"/>
              </a:rPr>
              <a:t>Laits frappés sensationnels</a:t>
            </a:r>
          </a:p>
        </p:txBody>
      </p:sp>
      <p:sp>
        <p:nvSpPr>
          <p:cNvPr id="5" name="ZoneTexte 4"/>
          <p:cNvSpPr txBox="1"/>
          <p:nvPr/>
        </p:nvSpPr>
        <p:spPr>
          <a:xfrm>
            <a:off x="251520" y="1484784"/>
            <a:ext cx="8568952" cy="784830"/>
          </a:xfrm>
          <a:prstGeom prst="rect">
            <a:avLst/>
          </a:prstGeom>
          <a:noFill/>
        </p:spPr>
        <p:txBody>
          <a:bodyPr wrap="square" rtlCol="0">
            <a:spAutoFit/>
          </a:bodyPr>
          <a:lstStyle/>
          <a:p>
            <a:r>
              <a:rPr lang="fr-CA" sz="1500" dirty="0">
                <a:latin typeface="Calibri Light" pitchFamily="34" charset="0"/>
              </a:rPr>
              <a:t>Quelle délicieuse collation nutritive qu'un lait frappé au lait et au yogourt, rafraîchissant et velouté à souhait et débordant de saveurs fruitées, à savourer à tout moment de la journée, ou dans le cadre d'un repas équilibré</a:t>
            </a:r>
            <a:r>
              <a:rPr lang="fr-CA" sz="1500" dirty="0" smtClean="0">
                <a:latin typeface="Calibri Light" pitchFamily="34" charset="0"/>
              </a:rPr>
              <a:t>.</a:t>
            </a:r>
            <a:endParaRPr lang="fr-CA" sz="1500" dirty="0">
              <a:latin typeface="Calibri Light" pitchFamily="34" charset="0"/>
            </a:endParaRPr>
          </a:p>
        </p:txBody>
      </p:sp>
      <p:sp>
        <p:nvSpPr>
          <p:cNvPr id="6" name="ZoneTexte 5"/>
          <p:cNvSpPr txBox="1"/>
          <p:nvPr/>
        </p:nvSpPr>
        <p:spPr>
          <a:xfrm>
            <a:off x="250603" y="2265754"/>
            <a:ext cx="8568952" cy="553998"/>
          </a:xfrm>
          <a:prstGeom prst="rect">
            <a:avLst/>
          </a:prstGeom>
          <a:noFill/>
        </p:spPr>
        <p:txBody>
          <a:bodyPr wrap="square" rtlCol="0">
            <a:spAutoFit/>
          </a:bodyPr>
          <a:lstStyle/>
          <a:p>
            <a:pPr lvl="0" algn="ctr">
              <a:spcBef>
                <a:spcPct val="0"/>
              </a:spcBef>
            </a:pPr>
            <a:r>
              <a:rPr lang="fr-CA" sz="1500" dirty="0" smtClean="0">
                <a:latin typeface="Calibri Light" pitchFamily="34" charset="0"/>
                <a:ea typeface="+mj-ea"/>
                <a:cs typeface="+mj-cs"/>
              </a:rPr>
              <a:t>  </a:t>
            </a:r>
            <a:r>
              <a:rPr lang="fr-CA" sz="1500" dirty="0">
                <a:latin typeface="Calibri Light" pitchFamily="34" charset="0"/>
                <a:ea typeface="+mj-ea"/>
                <a:cs typeface="+mj-cs"/>
              </a:rPr>
              <a:t>Plat</a:t>
            </a:r>
            <a:r>
              <a:rPr lang="fr-CA" sz="1500" dirty="0">
                <a:latin typeface="Calibri Light" pitchFamily="34" charset="0"/>
                <a:ea typeface="+mj-ea"/>
                <a:cs typeface="+mj-cs"/>
              </a:rPr>
              <a:t> : Boissons et </a:t>
            </a:r>
            <a:r>
              <a:rPr lang="fr-CA" sz="1500" dirty="0">
                <a:latin typeface="Calibri Light" pitchFamily="34" charset="0"/>
                <a:ea typeface="+mj-ea"/>
                <a:cs typeface="+mj-cs"/>
              </a:rPr>
              <a:t>collations         	Temps </a:t>
            </a:r>
            <a:r>
              <a:rPr lang="fr-CA" sz="1500" dirty="0">
                <a:latin typeface="Calibri Light" pitchFamily="34" charset="0"/>
                <a:ea typeface="+mj-ea"/>
                <a:cs typeface="+mj-cs"/>
              </a:rPr>
              <a:t>de préparation 5 min </a:t>
            </a:r>
            <a:r>
              <a:rPr lang="fr-CA" sz="1500" dirty="0">
                <a:latin typeface="Calibri Light" pitchFamily="34" charset="0"/>
                <a:ea typeface="+mj-ea"/>
                <a:cs typeface="+mj-cs"/>
              </a:rPr>
              <a:t>	Donne </a:t>
            </a:r>
            <a:r>
              <a:rPr lang="fr-CA" sz="1500" dirty="0">
                <a:latin typeface="Calibri Light" pitchFamily="34" charset="0"/>
                <a:ea typeface="+mj-ea"/>
                <a:cs typeface="+mj-cs"/>
              </a:rPr>
              <a:t>2 à 4 portions</a:t>
            </a:r>
          </a:p>
          <a:p>
            <a:pPr algn="ctr">
              <a:spcBef>
                <a:spcPct val="0"/>
              </a:spcBef>
            </a:pPr>
            <a:endParaRPr lang="fr-CA" sz="1500" dirty="0">
              <a:solidFill>
                <a:schemeClr val="accent3">
                  <a:shade val="75000"/>
                </a:schemeClr>
              </a:solidFill>
              <a:latin typeface="Calibri Light" pitchFamily="34" charset="0"/>
              <a:ea typeface="+mj-ea"/>
              <a:cs typeface="+mj-cs"/>
            </a:endParaRPr>
          </a:p>
        </p:txBody>
      </p:sp>
      <p:sp>
        <p:nvSpPr>
          <p:cNvPr id="7" name="ZoneTexte 6"/>
          <p:cNvSpPr txBox="1"/>
          <p:nvPr/>
        </p:nvSpPr>
        <p:spPr>
          <a:xfrm>
            <a:off x="251520" y="2708920"/>
            <a:ext cx="4140460" cy="1908215"/>
          </a:xfrm>
          <a:prstGeom prst="rect">
            <a:avLst/>
          </a:prstGeom>
          <a:noFill/>
        </p:spPr>
        <p:txBody>
          <a:bodyPr wrap="square" rtlCol="0">
            <a:spAutoFit/>
          </a:bodyPr>
          <a:lstStyle/>
          <a:p>
            <a:r>
              <a:rPr lang="fr-CA" sz="1500" b="1" dirty="0">
                <a:latin typeface="Calibri Light" pitchFamily="34" charset="0"/>
              </a:rPr>
              <a:t>Lait frappé aux framboises et au citron : </a:t>
            </a:r>
          </a:p>
          <a:p>
            <a:r>
              <a:rPr lang="fr-CA" sz="1500" dirty="0">
                <a:latin typeface="Calibri Light" pitchFamily="34" charset="0"/>
              </a:rPr>
              <a:t>2 tasses (500 ml) de lait </a:t>
            </a:r>
          </a:p>
          <a:p>
            <a:r>
              <a:rPr lang="fr-CA" sz="1500" dirty="0">
                <a:latin typeface="Calibri Light" pitchFamily="34" charset="0"/>
              </a:rPr>
              <a:t>2 tasses (500 ml) de framboises surgelées </a:t>
            </a:r>
          </a:p>
          <a:p>
            <a:r>
              <a:rPr lang="fr-CA" sz="1500" dirty="0">
                <a:latin typeface="Calibri Light" pitchFamily="34" charset="0"/>
              </a:rPr>
              <a:t>1/2 tasse (125 ml) de yogourt au citron ou </a:t>
            </a:r>
          </a:p>
          <a:p>
            <a:r>
              <a:rPr lang="fr-CA" sz="1500" dirty="0">
                <a:latin typeface="Calibri Light" pitchFamily="34" charset="0"/>
              </a:rPr>
              <a:t>de yogourt à la vanille </a:t>
            </a:r>
          </a:p>
          <a:p>
            <a:r>
              <a:rPr lang="fr-CA" sz="1500" dirty="0">
                <a:latin typeface="Calibri Light" pitchFamily="34" charset="0"/>
              </a:rPr>
              <a:t>2 c. à thé (10 ml) de zeste de citron, râpé </a:t>
            </a:r>
          </a:p>
          <a:p>
            <a:r>
              <a:rPr lang="fr-CA" sz="1500" dirty="0">
                <a:latin typeface="Calibri Light" pitchFamily="34" charset="0"/>
              </a:rPr>
              <a:t>2 c. à soupe (30 ml) de miel liquide </a:t>
            </a:r>
          </a:p>
          <a:p>
            <a:endParaRPr lang="fr-CA" sz="1300" dirty="0"/>
          </a:p>
        </p:txBody>
      </p:sp>
      <p:sp>
        <p:nvSpPr>
          <p:cNvPr id="8" name="ZoneTexte 7"/>
          <p:cNvSpPr txBox="1"/>
          <p:nvPr/>
        </p:nvSpPr>
        <p:spPr>
          <a:xfrm>
            <a:off x="4391980" y="2708920"/>
            <a:ext cx="4608512" cy="1985159"/>
          </a:xfrm>
          <a:prstGeom prst="rect">
            <a:avLst/>
          </a:prstGeom>
          <a:noFill/>
        </p:spPr>
        <p:txBody>
          <a:bodyPr wrap="square" rtlCol="0">
            <a:spAutoFit/>
          </a:bodyPr>
          <a:lstStyle/>
          <a:p>
            <a:r>
              <a:rPr lang="fr-CA" sz="1500" b="1" dirty="0">
                <a:latin typeface="Calibri Light" pitchFamily="34" charset="0"/>
              </a:rPr>
              <a:t>Lait frappé aux bananes, aux bleuets et à l'orange : </a:t>
            </a:r>
          </a:p>
          <a:p>
            <a:r>
              <a:rPr lang="fr-CA" sz="1500" dirty="0">
                <a:latin typeface="Calibri Light" pitchFamily="34" charset="0"/>
              </a:rPr>
              <a:t>2 tasses (500 ml) de lait </a:t>
            </a:r>
          </a:p>
          <a:p>
            <a:r>
              <a:rPr lang="fr-CA" sz="1500" dirty="0">
                <a:latin typeface="Calibri Light" pitchFamily="34" charset="0"/>
              </a:rPr>
              <a:t>2 bananes très mûres, congelées, coupées en gros morceaux </a:t>
            </a:r>
          </a:p>
          <a:p>
            <a:r>
              <a:rPr lang="fr-CA" sz="1500" dirty="0">
                <a:latin typeface="Calibri Light" pitchFamily="34" charset="0"/>
              </a:rPr>
              <a:t>1 tasse (250 ml) de bleuets surgelés </a:t>
            </a:r>
          </a:p>
          <a:p>
            <a:r>
              <a:rPr lang="fr-CA" sz="1500" dirty="0">
                <a:latin typeface="Calibri Light" pitchFamily="34" charset="0"/>
              </a:rPr>
              <a:t>1/2 tasse (125 ml) de yogourt à la vanille </a:t>
            </a:r>
          </a:p>
          <a:p>
            <a:r>
              <a:rPr lang="fr-CA" sz="1500" dirty="0">
                <a:latin typeface="Calibri Light" pitchFamily="34" charset="0"/>
              </a:rPr>
              <a:t>1/4 tasse (60 ml) de concentré de jus d'orange congelé </a:t>
            </a:r>
          </a:p>
          <a:p>
            <a:endParaRPr lang="fr-CA" dirty="0"/>
          </a:p>
        </p:txBody>
      </p:sp>
      <p:sp>
        <p:nvSpPr>
          <p:cNvPr id="11" name="ZoneTexte 10"/>
          <p:cNvSpPr txBox="1"/>
          <p:nvPr/>
        </p:nvSpPr>
        <p:spPr>
          <a:xfrm>
            <a:off x="395536" y="4432469"/>
            <a:ext cx="8424936" cy="2031325"/>
          </a:xfrm>
          <a:prstGeom prst="rect">
            <a:avLst/>
          </a:prstGeom>
          <a:noFill/>
        </p:spPr>
        <p:txBody>
          <a:bodyPr wrap="square" rtlCol="0">
            <a:spAutoFit/>
          </a:bodyPr>
          <a:lstStyle/>
          <a:p>
            <a:r>
              <a:rPr lang="fr-CA" b="1" dirty="0">
                <a:latin typeface="Calibri Light" pitchFamily="34" charset="0"/>
              </a:rPr>
              <a:t>Instructions: </a:t>
            </a:r>
          </a:p>
          <a:p>
            <a:r>
              <a:rPr lang="fr-CA" dirty="0">
                <a:latin typeface="Calibri Light" pitchFamily="34" charset="0"/>
              </a:rPr>
              <a:t>Dans un mélangeur, combiner le lait, les fruits surgelés, le yogourt et les autres aromates (selon les indications); réduire en purée jusqu'à consistance lisse. </a:t>
            </a:r>
            <a:r>
              <a:rPr lang="fr-CA" dirty="0">
                <a:latin typeface="Calibri Light" pitchFamily="34" charset="0"/>
              </a:rPr>
              <a:t>Verser dans les verres; servir immédiatement</a:t>
            </a:r>
            <a:r>
              <a:rPr lang="fr-CA" dirty="0" smtClean="0">
                <a:latin typeface="Calibri Light" pitchFamily="34" charset="0"/>
              </a:rPr>
              <a:t>.</a:t>
            </a:r>
          </a:p>
          <a:p>
            <a:endParaRPr lang="fr-CA" dirty="0" smtClean="0">
              <a:latin typeface="Calibri Light" pitchFamily="34" charset="0"/>
            </a:endParaRPr>
          </a:p>
          <a:p>
            <a:r>
              <a:rPr lang="fr-CA" dirty="0" smtClean="0">
                <a:latin typeface="Calibri Light" pitchFamily="34" charset="0"/>
              </a:rPr>
              <a:t>Cette </a:t>
            </a:r>
            <a:r>
              <a:rPr lang="fr-CA" dirty="0">
                <a:latin typeface="Calibri Light" pitchFamily="34" charset="0"/>
              </a:rPr>
              <a:t>recette contient 2/3 portion(s) de produits laitiers par </a:t>
            </a:r>
            <a:r>
              <a:rPr lang="fr-CA" dirty="0" smtClean="0">
                <a:latin typeface="Calibri Light" pitchFamily="34" charset="0"/>
              </a:rPr>
              <a:t>personne.</a:t>
            </a:r>
            <a:endParaRPr lang="fr-CA" dirty="0">
              <a:latin typeface="Calibri Light" pitchFamily="34" charset="0"/>
            </a:endParaRPr>
          </a:p>
          <a:p>
            <a:endParaRPr lang="fr-CA" dirty="0"/>
          </a:p>
        </p:txBody>
      </p:sp>
      <p:sp>
        <p:nvSpPr>
          <p:cNvPr id="12" name="ZoneTexte 11"/>
          <p:cNvSpPr txBox="1"/>
          <p:nvPr/>
        </p:nvSpPr>
        <p:spPr>
          <a:xfrm>
            <a:off x="539552" y="6463794"/>
            <a:ext cx="8280003" cy="584775"/>
          </a:xfrm>
          <a:prstGeom prst="rect">
            <a:avLst/>
          </a:prstGeom>
          <a:noFill/>
        </p:spPr>
        <p:txBody>
          <a:bodyPr wrap="square" rtlCol="0">
            <a:spAutoFit/>
          </a:bodyPr>
          <a:lstStyle/>
          <a:p>
            <a:r>
              <a:rPr lang="fr-CA" sz="1400" u="sng" dirty="0">
                <a:latin typeface="Calibri Light" pitchFamily="34" charset="0"/>
              </a:rPr>
              <a:t>http://www.plaisirslaitiers.ca/bien-etre/les-bienfaits-des-produits-laitiers/qu-est-ce-que-la-diete-alcaline</a:t>
            </a:r>
            <a:endParaRPr lang="fr-CA" sz="1400" dirty="0">
              <a:latin typeface="Calibri Light" pitchFamily="34" charset="0"/>
            </a:endParaRPr>
          </a:p>
          <a:p>
            <a:endParaRPr lang="fr-CA" dirty="0"/>
          </a:p>
        </p:txBody>
      </p:sp>
    </p:spTree>
    <p:extLst>
      <p:ext uri="{BB962C8B-B14F-4D97-AF65-F5344CB8AC3E}">
        <p14:creationId xmlns:p14="http://schemas.microsoft.com/office/powerpoint/2010/main" val="12424907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a:latin typeface="Calibri Light" pitchFamily="34" charset="0"/>
              </a:rPr>
              <a:t>Liste des aliments acidifiants, faiblement acides et </a:t>
            </a:r>
            <a:r>
              <a:rPr lang="fr-CA" sz="2800" dirty="0" smtClean="0">
                <a:latin typeface="Calibri Light" pitchFamily="34" charset="0"/>
              </a:rPr>
              <a:t>alcalins</a:t>
            </a:r>
            <a:endParaRPr lang="fr-CA" sz="2800" dirty="0">
              <a:latin typeface="Calibri Light" pitchFamily="34" charset="0"/>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6931" y="1540727"/>
            <a:ext cx="4153126" cy="5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pic>
        <p:nvPicPr>
          <p:cNvPr id="4100" name="image460" descr="http://www.anti-age-bio.com/medias/images/aliments_acide_base_3.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472445" y="1540727"/>
            <a:ext cx="4504992" cy="484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11739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pic>
        <p:nvPicPr>
          <p:cNvPr id="5121" name="image459" descr="http://www.anti-age-bio.com/medias/images/aliments_acide_base_2.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271361" y="457200"/>
            <a:ext cx="6552728" cy="56117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323528" y="6381328"/>
            <a:ext cx="8496944" cy="246221"/>
          </a:xfrm>
          <a:prstGeom prst="rect">
            <a:avLst/>
          </a:prstGeom>
          <a:noFill/>
        </p:spPr>
        <p:txBody>
          <a:bodyPr wrap="square" rtlCol="0">
            <a:spAutoFit/>
          </a:bodyPr>
          <a:lstStyle/>
          <a:p>
            <a:r>
              <a:rPr lang="fr-CA" sz="1000" u="sng" dirty="0">
                <a:latin typeface="Calibri Light" pitchFamily="34" charset="0"/>
              </a:rPr>
              <a:t>http://</a:t>
            </a:r>
            <a:r>
              <a:rPr lang="fr-CA" sz="1000" u="sng" dirty="0" smtClean="0">
                <a:latin typeface="Calibri Light" pitchFamily="34" charset="0"/>
              </a:rPr>
              <a:t>biosante.attitude.free.fr/index.php?option=com_content&amp;view=article&amp;id=128:lequilibre-acide-alcalin-dans-le-corps&amp;catid=62:generalites&amp;Itemid=75</a:t>
            </a:r>
            <a:endParaRPr lang="fr-CA" sz="1000" dirty="0">
              <a:latin typeface="Calibri Light" pitchFamily="34" charset="0"/>
            </a:endParaRPr>
          </a:p>
        </p:txBody>
      </p:sp>
    </p:spTree>
    <p:extLst>
      <p:ext uri="{BB962C8B-B14F-4D97-AF65-F5344CB8AC3E}">
        <p14:creationId xmlns:p14="http://schemas.microsoft.com/office/powerpoint/2010/main" val="486650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500" dirty="0">
                <a:latin typeface="Calibri Light" pitchFamily="34" charset="0"/>
              </a:rPr>
              <a:t>Yogourt frappé du soleil levant à la </a:t>
            </a:r>
            <a:r>
              <a:rPr lang="fr-CA" sz="3500" dirty="0" smtClean="0">
                <a:latin typeface="Calibri Light" pitchFamily="34" charset="0"/>
              </a:rPr>
              <a:t>grenade</a:t>
            </a:r>
            <a:endParaRPr lang="fr-CA" sz="3500" dirty="0">
              <a:latin typeface="Calibri Light" pitchFamily="34" charset="0"/>
            </a:endParaRPr>
          </a:p>
        </p:txBody>
      </p:sp>
      <p:sp>
        <p:nvSpPr>
          <p:cNvPr id="3" name="ZoneTexte 2"/>
          <p:cNvSpPr txBox="1"/>
          <p:nvPr/>
        </p:nvSpPr>
        <p:spPr>
          <a:xfrm>
            <a:off x="568132" y="1561535"/>
            <a:ext cx="7200800" cy="1754326"/>
          </a:xfrm>
          <a:prstGeom prst="rect">
            <a:avLst/>
          </a:prstGeom>
          <a:noFill/>
        </p:spPr>
        <p:txBody>
          <a:bodyPr wrap="square" rtlCol="0">
            <a:spAutoFit/>
          </a:bodyPr>
          <a:lstStyle/>
          <a:p>
            <a:r>
              <a:rPr lang="fr-CA" sz="1500" b="1" dirty="0" smtClean="0">
                <a:latin typeface="Calibri Light" pitchFamily="34" charset="0"/>
              </a:rPr>
              <a:t>	Ingrédients:</a:t>
            </a:r>
            <a:endParaRPr lang="fr-CA" sz="1500" dirty="0" smtClean="0">
              <a:latin typeface="Calibri Light" pitchFamily="34" charset="0"/>
            </a:endParaRPr>
          </a:p>
          <a:p>
            <a:r>
              <a:rPr lang="fr-CA" sz="1500" dirty="0" smtClean="0">
                <a:latin typeface="Calibri Light" pitchFamily="34" charset="0"/>
              </a:rPr>
              <a:t>1/2 tasse (125 ml) de jus de grenade </a:t>
            </a:r>
          </a:p>
          <a:p>
            <a:r>
              <a:rPr lang="fr-CA" sz="1500" dirty="0" smtClean="0">
                <a:latin typeface="Calibri Light" pitchFamily="34" charset="0"/>
              </a:rPr>
              <a:t>2 tasses (500 ml) de lait </a:t>
            </a:r>
          </a:p>
          <a:p>
            <a:r>
              <a:rPr lang="fr-CA" sz="1500" dirty="0" smtClean="0">
                <a:latin typeface="Calibri Light" pitchFamily="34" charset="0"/>
              </a:rPr>
              <a:t>2 tasses (500 ml) de mélange de fruits tropicaux surgelés </a:t>
            </a:r>
          </a:p>
          <a:p>
            <a:r>
              <a:rPr lang="fr-CA" sz="1500" dirty="0" smtClean="0">
                <a:latin typeface="Calibri Light" pitchFamily="34" charset="0"/>
              </a:rPr>
              <a:t>3/4 tasse (180 ml) de yogourt à la vanille </a:t>
            </a:r>
          </a:p>
          <a:p>
            <a:r>
              <a:rPr lang="fr-CA" sz="1500" dirty="0" smtClean="0">
                <a:latin typeface="Calibri Light" pitchFamily="34" charset="0"/>
              </a:rPr>
              <a:t>2 c. à soupe (30 ml) de miel liquide </a:t>
            </a:r>
          </a:p>
          <a:p>
            <a:endParaRPr lang="fr-CA" dirty="0"/>
          </a:p>
        </p:txBody>
      </p:sp>
      <p:sp>
        <p:nvSpPr>
          <p:cNvPr id="4" name="ZoneTexte 3"/>
          <p:cNvSpPr txBox="1"/>
          <p:nvPr/>
        </p:nvSpPr>
        <p:spPr>
          <a:xfrm>
            <a:off x="568132" y="3140968"/>
            <a:ext cx="7632848" cy="3139321"/>
          </a:xfrm>
          <a:prstGeom prst="rect">
            <a:avLst/>
          </a:prstGeom>
          <a:noFill/>
        </p:spPr>
        <p:txBody>
          <a:bodyPr wrap="square" rtlCol="0">
            <a:spAutoFit/>
          </a:bodyPr>
          <a:lstStyle/>
          <a:p>
            <a:r>
              <a:rPr lang="fr-CA" b="1" dirty="0" smtClean="0">
                <a:latin typeface="Calibri Light" pitchFamily="34" charset="0"/>
              </a:rPr>
              <a:t>Instructions:</a:t>
            </a:r>
          </a:p>
          <a:p>
            <a:r>
              <a:rPr lang="fr-CA" dirty="0" smtClean="0">
                <a:latin typeface="Calibri Light" pitchFamily="34" charset="0"/>
              </a:rPr>
              <a:t>-Répartir </a:t>
            </a:r>
            <a:r>
              <a:rPr lang="fr-CA" dirty="0">
                <a:latin typeface="Calibri Light" pitchFamily="34" charset="0"/>
              </a:rPr>
              <a:t>le jus de grenade également dans 2 à 4 grands verres.</a:t>
            </a:r>
          </a:p>
          <a:p>
            <a:r>
              <a:rPr lang="fr-CA" dirty="0" smtClean="0">
                <a:latin typeface="Calibri Light" pitchFamily="34" charset="0"/>
              </a:rPr>
              <a:t>-Dans </a:t>
            </a:r>
            <a:r>
              <a:rPr lang="fr-CA" dirty="0">
                <a:latin typeface="Calibri Light" pitchFamily="34" charset="0"/>
              </a:rPr>
              <a:t>un mélangeur, combiner le lait, les fruits surgelés, le yogourt et le miel; réduire en purée jusqu'à consistance lisse. </a:t>
            </a:r>
          </a:p>
          <a:p>
            <a:r>
              <a:rPr lang="fr-CA" dirty="0" smtClean="0">
                <a:latin typeface="Calibri Light" pitchFamily="34" charset="0"/>
              </a:rPr>
              <a:t>-En </a:t>
            </a:r>
            <a:r>
              <a:rPr lang="fr-CA" dirty="0">
                <a:latin typeface="Calibri Light" pitchFamily="34" charset="0"/>
              </a:rPr>
              <a:t>tenant une cuillère à thé dos vers le haut et positionnée vers l'intérieur du verre, verser délicatement le mélange de yogourt frappé sur le jus de grenade afin d'obtenir deux couches. Créer un effet marbré « lever du soleil » en mélangeant délicatement, si désiré. </a:t>
            </a:r>
            <a:endParaRPr lang="fr-CA" dirty="0" smtClean="0">
              <a:latin typeface="Calibri Light" pitchFamily="34" charset="0"/>
            </a:endParaRPr>
          </a:p>
          <a:p>
            <a:r>
              <a:rPr lang="fr-CA" dirty="0">
                <a:latin typeface="Calibri Light" pitchFamily="34" charset="0"/>
              </a:rPr>
              <a:t>-</a:t>
            </a:r>
            <a:r>
              <a:rPr lang="fr-CA" dirty="0" smtClean="0">
                <a:latin typeface="Calibri Light" pitchFamily="34" charset="0"/>
              </a:rPr>
              <a:t>Servir </a:t>
            </a:r>
            <a:r>
              <a:rPr lang="fr-CA" dirty="0">
                <a:latin typeface="Calibri Light" pitchFamily="34" charset="0"/>
              </a:rPr>
              <a:t>immédiatement</a:t>
            </a:r>
            <a:r>
              <a:rPr lang="fr-CA" dirty="0" smtClean="0">
                <a:latin typeface="Calibri Light" pitchFamily="34" charset="0"/>
              </a:rPr>
              <a:t>.</a:t>
            </a:r>
          </a:p>
          <a:p>
            <a:endParaRPr lang="fr-CA" dirty="0">
              <a:latin typeface="Calibri Light" pitchFamily="34" charset="0"/>
            </a:endParaRPr>
          </a:p>
          <a:p>
            <a:r>
              <a:rPr lang="fr-CA" dirty="0">
                <a:latin typeface="Calibri Light" pitchFamily="34" charset="0"/>
              </a:rPr>
              <a:t>Cette recette contient 2/3 portion(s) de produits laitiers par </a:t>
            </a:r>
            <a:r>
              <a:rPr lang="fr-CA" dirty="0" smtClean="0">
                <a:latin typeface="Calibri Light" pitchFamily="34" charset="0"/>
              </a:rPr>
              <a:t>personne.</a:t>
            </a:r>
            <a:endParaRPr lang="fr-CA" dirty="0">
              <a:latin typeface="Calibri Light" pitchFamily="34" charset="0"/>
            </a:endParaRPr>
          </a:p>
        </p:txBody>
      </p:sp>
      <p:sp>
        <p:nvSpPr>
          <p:cNvPr id="6" name="ZoneTexte 5"/>
          <p:cNvSpPr txBox="1"/>
          <p:nvPr/>
        </p:nvSpPr>
        <p:spPr>
          <a:xfrm>
            <a:off x="5588496" y="1853208"/>
            <a:ext cx="3096344" cy="369332"/>
          </a:xfrm>
          <a:prstGeom prst="rect">
            <a:avLst/>
          </a:prstGeom>
          <a:noFill/>
        </p:spPr>
        <p:txBody>
          <a:bodyPr wrap="square" rtlCol="0">
            <a:spAutoFit/>
          </a:bodyPr>
          <a:lstStyle/>
          <a:p>
            <a:endParaRPr lang="fr-CA" dirty="0"/>
          </a:p>
        </p:txBody>
      </p:sp>
      <p:sp>
        <p:nvSpPr>
          <p:cNvPr id="9" name="Rectangle 8"/>
          <p:cNvSpPr/>
          <p:nvPr/>
        </p:nvSpPr>
        <p:spPr>
          <a:xfrm>
            <a:off x="5863952" y="1556792"/>
            <a:ext cx="3752800" cy="1938992"/>
          </a:xfrm>
          <a:prstGeom prst="rect">
            <a:avLst/>
          </a:prstGeom>
        </p:spPr>
        <p:txBody>
          <a:bodyPr wrap="square">
            <a:spAutoFit/>
          </a:bodyPr>
          <a:lstStyle/>
          <a:p>
            <a:r>
              <a:rPr lang="fr-CA" sz="1500" b="1" dirty="0" smtClean="0">
                <a:latin typeface="Calibri Light" pitchFamily="34" charset="0"/>
              </a:rPr>
              <a:t>Valeur nutritive</a:t>
            </a:r>
          </a:p>
          <a:p>
            <a:r>
              <a:rPr lang="fr-CA" sz="1500" dirty="0" smtClean="0">
                <a:latin typeface="Calibri Light" pitchFamily="34" charset="0"/>
              </a:rPr>
              <a:t>Par portion </a:t>
            </a:r>
          </a:p>
          <a:p>
            <a:r>
              <a:rPr lang="fr-CA" sz="1500" dirty="0" smtClean="0">
                <a:latin typeface="Calibri Light" pitchFamily="34" charset="0"/>
              </a:rPr>
              <a:t>Énergie :	152 calories </a:t>
            </a:r>
          </a:p>
          <a:p>
            <a:r>
              <a:rPr lang="fr-CA" sz="1500" dirty="0" smtClean="0">
                <a:latin typeface="Calibri Light" pitchFamily="34" charset="0"/>
              </a:rPr>
              <a:t>Protéines :	6 g </a:t>
            </a:r>
          </a:p>
          <a:p>
            <a:r>
              <a:rPr lang="fr-CA" sz="1500" dirty="0" smtClean="0">
                <a:latin typeface="Calibri Light" pitchFamily="34" charset="0"/>
              </a:rPr>
              <a:t>Glucides :	27 g </a:t>
            </a:r>
          </a:p>
          <a:p>
            <a:r>
              <a:rPr lang="fr-CA" sz="1500" dirty="0" smtClean="0">
                <a:latin typeface="Calibri Light" pitchFamily="34" charset="0"/>
              </a:rPr>
              <a:t>Matières grasses :    3 g </a:t>
            </a:r>
          </a:p>
          <a:p>
            <a:r>
              <a:rPr lang="fr-CA" sz="1500" dirty="0" smtClean="0">
                <a:latin typeface="Calibri Light" pitchFamily="34" charset="0"/>
              </a:rPr>
              <a:t>Fibres :	3 g </a:t>
            </a:r>
          </a:p>
          <a:p>
            <a:r>
              <a:rPr lang="fr-CA" sz="1500" dirty="0" smtClean="0">
                <a:latin typeface="Calibri Light" pitchFamily="34" charset="0"/>
              </a:rPr>
              <a:t>Sodium :	81 mg </a:t>
            </a:r>
            <a:endParaRPr lang="fr-CA" sz="1500" dirty="0">
              <a:latin typeface="Calibri Light" pitchFamily="34" charset="0"/>
            </a:endParaRPr>
          </a:p>
        </p:txBody>
      </p:sp>
      <p:sp>
        <p:nvSpPr>
          <p:cNvPr id="10" name="ZoneTexte 9"/>
          <p:cNvSpPr txBox="1"/>
          <p:nvPr/>
        </p:nvSpPr>
        <p:spPr>
          <a:xfrm>
            <a:off x="568132" y="6381328"/>
            <a:ext cx="8684388" cy="600164"/>
          </a:xfrm>
          <a:prstGeom prst="rect">
            <a:avLst/>
          </a:prstGeom>
          <a:noFill/>
        </p:spPr>
        <p:txBody>
          <a:bodyPr wrap="square" rtlCol="0">
            <a:spAutoFit/>
          </a:bodyPr>
          <a:lstStyle/>
          <a:p>
            <a:r>
              <a:rPr lang="fr-CA" sz="1500" u="sng" dirty="0" smtClean="0">
                <a:latin typeface="Calibri Light" pitchFamily="34" charset="0"/>
              </a:rPr>
              <a:t>http://www.plaisirslaitiers.ca/bien-etre/les-bienfaits-des-produits-laitiers/qu-est-ce-que-la-diete-alcaline</a:t>
            </a:r>
            <a:endParaRPr lang="fr-CA" sz="1500" dirty="0" smtClean="0">
              <a:latin typeface="Calibri Light" pitchFamily="34" charset="0"/>
            </a:endParaRPr>
          </a:p>
          <a:p>
            <a:endParaRPr lang="fr-CA" dirty="0"/>
          </a:p>
        </p:txBody>
      </p:sp>
    </p:spTree>
    <p:extLst>
      <p:ext uri="{BB962C8B-B14F-4D97-AF65-F5344CB8AC3E}">
        <p14:creationId xmlns:p14="http://schemas.microsoft.com/office/powerpoint/2010/main" val="32582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500" dirty="0">
                <a:latin typeface="Calibri Light" pitchFamily="34" charset="0"/>
              </a:rPr>
              <a:t>Omelette aux pommes de terre et aux oignons </a:t>
            </a:r>
            <a:endParaRPr lang="fr-CA" sz="3500" dirty="0">
              <a:latin typeface="Calibri Light" pitchFamily="34" charset="0"/>
            </a:endParaRPr>
          </a:p>
        </p:txBody>
      </p:sp>
      <p:sp>
        <p:nvSpPr>
          <p:cNvPr id="3" name="ZoneTexte 2"/>
          <p:cNvSpPr txBox="1"/>
          <p:nvPr/>
        </p:nvSpPr>
        <p:spPr>
          <a:xfrm>
            <a:off x="395536" y="1484783"/>
            <a:ext cx="3600400" cy="1246495"/>
          </a:xfrm>
          <a:prstGeom prst="rect">
            <a:avLst/>
          </a:prstGeom>
          <a:noFill/>
        </p:spPr>
        <p:txBody>
          <a:bodyPr wrap="square" rtlCol="0">
            <a:spAutoFit/>
          </a:bodyPr>
          <a:lstStyle/>
          <a:p>
            <a:pPr lvl="0"/>
            <a:r>
              <a:rPr lang="fr-CA" sz="1500" dirty="0">
                <a:latin typeface="Calibri Light" pitchFamily="34" charset="0"/>
              </a:rPr>
              <a:t>Type de plat : </a:t>
            </a:r>
            <a:r>
              <a:rPr lang="fr-CA" sz="1500" dirty="0" smtClean="0">
                <a:latin typeface="Calibri Light" pitchFamily="34" charset="0"/>
              </a:rPr>
              <a:t>Plat </a:t>
            </a:r>
            <a:r>
              <a:rPr lang="fr-CA" sz="1500" dirty="0">
                <a:latin typeface="Calibri Light" pitchFamily="34" charset="0"/>
              </a:rPr>
              <a:t>principal</a:t>
            </a:r>
          </a:p>
          <a:p>
            <a:pPr lvl="0"/>
            <a:endParaRPr lang="fr-CA" sz="1500" dirty="0" smtClean="0">
              <a:latin typeface="Calibri Light" pitchFamily="34" charset="0"/>
            </a:endParaRPr>
          </a:p>
          <a:p>
            <a:pPr lvl="0"/>
            <a:r>
              <a:rPr lang="fr-CA" sz="1500" dirty="0" smtClean="0">
                <a:latin typeface="Calibri Light" pitchFamily="34" charset="0"/>
              </a:rPr>
              <a:t>Préparation</a:t>
            </a:r>
            <a:r>
              <a:rPr lang="fr-CA" sz="1500" dirty="0">
                <a:latin typeface="Calibri Light" pitchFamily="34" charset="0"/>
              </a:rPr>
              <a:t> : 10 min </a:t>
            </a:r>
          </a:p>
          <a:p>
            <a:r>
              <a:rPr lang="fr-CA" sz="1500" dirty="0">
                <a:latin typeface="Calibri Light" pitchFamily="34" charset="0"/>
              </a:rPr>
              <a:t>Cuisson : 20 min </a:t>
            </a:r>
            <a:endParaRPr lang="fr-CA" sz="1500" dirty="0" smtClean="0">
              <a:latin typeface="Calibri Light" pitchFamily="34" charset="0"/>
            </a:endParaRPr>
          </a:p>
          <a:p>
            <a:r>
              <a:rPr lang="fr-CA" sz="1500" dirty="0">
                <a:latin typeface="Calibri Light" pitchFamily="34" charset="0"/>
              </a:rPr>
              <a:t>Quantité : pour 4 </a:t>
            </a:r>
            <a:r>
              <a:rPr lang="fr-CA" sz="1500" dirty="0" smtClean="0">
                <a:latin typeface="Calibri Light" pitchFamily="34" charset="0"/>
              </a:rPr>
              <a:t>personnes</a:t>
            </a:r>
            <a:endParaRPr lang="fr-CA" sz="1500" dirty="0">
              <a:latin typeface="Calibri Light" pitchFamily="34" charset="0"/>
            </a:endParaRPr>
          </a:p>
        </p:txBody>
      </p:sp>
      <p:sp>
        <p:nvSpPr>
          <p:cNvPr id="4" name="ZoneTexte 3"/>
          <p:cNvSpPr txBox="1"/>
          <p:nvPr/>
        </p:nvSpPr>
        <p:spPr>
          <a:xfrm>
            <a:off x="395536" y="2852936"/>
            <a:ext cx="3096344" cy="3108543"/>
          </a:xfrm>
          <a:prstGeom prst="rect">
            <a:avLst/>
          </a:prstGeom>
          <a:noFill/>
        </p:spPr>
        <p:txBody>
          <a:bodyPr wrap="square" rtlCol="0">
            <a:spAutoFit/>
          </a:bodyPr>
          <a:lstStyle/>
          <a:p>
            <a:r>
              <a:rPr lang="fr-CA" b="1" dirty="0" smtClean="0">
                <a:latin typeface="Calibri Light" pitchFamily="34" charset="0"/>
              </a:rPr>
              <a:t>	Ingrédients:</a:t>
            </a:r>
          </a:p>
          <a:p>
            <a:pPr lvl="0"/>
            <a:r>
              <a:rPr lang="fr-CA" sz="1600" dirty="0">
                <a:latin typeface="Calibri Light" pitchFamily="34" charset="0"/>
              </a:rPr>
              <a:t>2 </a:t>
            </a:r>
            <a:r>
              <a:rPr lang="fr-CA" sz="1600" dirty="0" err="1">
                <a:latin typeface="Calibri Light" pitchFamily="34" charset="0"/>
              </a:rPr>
              <a:t>cuil</a:t>
            </a:r>
            <a:r>
              <a:rPr lang="fr-CA" sz="1600" dirty="0">
                <a:latin typeface="Calibri Light" pitchFamily="34" charset="0"/>
              </a:rPr>
              <a:t>. à soupe d'huile d'olive, 2 grosses pommes de terre coupées en cubes de 1,5 cm </a:t>
            </a:r>
          </a:p>
          <a:p>
            <a:pPr lvl="0"/>
            <a:r>
              <a:rPr lang="fr-CA" sz="1600" dirty="0">
                <a:latin typeface="Calibri Light" pitchFamily="34" charset="0"/>
              </a:rPr>
              <a:t>2 oignons hachés de taille moyenne </a:t>
            </a:r>
          </a:p>
          <a:p>
            <a:pPr lvl="0"/>
            <a:r>
              <a:rPr lang="fr-CA" sz="1600" dirty="0">
                <a:latin typeface="Calibri Light" pitchFamily="34" charset="0"/>
              </a:rPr>
              <a:t>4 œufs </a:t>
            </a:r>
          </a:p>
          <a:p>
            <a:pPr lvl="0"/>
            <a:r>
              <a:rPr lang="fr-CA" sz="1600" dirty="0">
                <a:latin typeface="Calibri Light" pitchFamily="34" charset="0"/>
              </a:rPr>
              <a:t>¼ de </a:t>
            </a:r>
            <a:r>
              <a:rPr lang="fr-CA" sz="1600" dirty="0" err="1">
                <a:latin typeface="Calibri Light" pitchFamily="34" charset="0"/>
              </a:rPr>
              <a:t>cuil</a:t>
            </a:r>
            <a:r>
              <a:rPr lang="fr-CA" sz="1600" dirty="0">
                <a:latin typeface="Calibri Light" pitchFamily="34" charset="0"/>
              </a:rPr>
              <a:t>. à café de paprika doux moulu </a:t>
            </a:r>
          </a:p>
          <a:p>
            <a:pPr lvl="0"/>
            <a:r>
              <a:rPr lang="fr-CA" sz="1600" dirty="0">
                <a:latin typeface="Calibri Light" pitchFamily="34" charset="0"/>
              </a:rPr>
              <a:t>1 </a:t>
            </a:r>
            <a:r>
              <a:rPr lang="fr-CA" sz="1600" dirty="0" err="1">
                <a:latin typeface="Calibri Light" pitchFamily="34" charset="0"/>
              </a:rPr>
              <a:t>cuil</a:t>
            </a:r>
            <a:r>
              <a:rPr lang="fr-CA" sz="1600" dirty="0">
                <a:latin typeface="Calibri Light" pitchFamily="34" charset="0"/>
              </a:rPr>
              <a:t>. à soupe supplémentaire d'huile d'olive. </a:t>
            </a:r>
          </a:p>
          <a:p>
            <a:endParaRPr lang="fr-CA" dirty="0"/>
          </a:p>
        </p:txBody>
      </p:sp>
      <p:sp>
        <p:nvSpPr>
          <p:cNvPr id="5" name="ZoneTexte 4"/>
          <p:cNvSpPr txBox="1"/>
          <p:nvPr/>
        </p:nvSpPr>
        <p:spPr>
          <a:xfrm>
            <a:off x="3635896" y="1484783"/>
            <a:ext cx="2808312" cy="4770537"/>
          </a:xfrm>
          <a:prstGeom prst="rect">
            <a:avLst/>
          </a:prstGeom>
          <a:noFill/>
        </p:spPr>
        <p:txBody>
          <a:bodyPr wrap="square" rtlCol="0">
            <a:spAutoFit/>
          </a:bodyPr>
          <a:lstStyle/>
          <a:p>
            <a:r>
              <a:rPr lang="fr-CA" sz="1600" b="1" dirty="0" smtClean="0">
                <a:latin typeface="Calibri Light" pitchFamily="34" charset="0"/>
              </a:rPr>
              <a:t>	</a:t>
            </a:r>
          </a:p>
          <a:p>
            <a:endParaRPr lang="fr-CA" sz="1500" dirty="0" smtClean="0">
              <a:latin typeface="Calibri Light" pitchFamily="34" charset="0"/>
            </a:endParaRPr>
          </a:p>
          <a:p>
            <a:pPr lvl="0"/>
            <a:r>
              <a:rPr lang="fr-CA" sz="1500" dirty="0" smtClean="0">
                <a:latin typeface="Calibri Light" pitchFamily="34" charset="0"/>
              </a:rPr>
              <a:t>1)Faites </a:t>
            </a:r>
            <a:r>
              <a:rPr lang="fr-CA" sz="1500" dirty="0">
                <a:latin typeface="Calibri Light" pitchFamily="34" charset="0"/>
              </a:rPr>
              <a:t>chauffer les 2 cuillères d’huile dans une poêle de taille moyenne à fond épais. Ajoutez les pommes de terre et les oignons. Faites cuire à feux moyen jusqu’à ce que le tout soit doré et bien recouvert d’huile. Baissez le feu, couvrez la casserole et laissez cuire 5 à 6 minutes en remuant de temps en temps jusqu’à ce que les pommes de terre soient cuites. </a:t>
            </a:r>
          </a:p>
          <a:p>
            <a:pPr lvl="0"/>
            <a:r>
              <a:rPr lang="fr-CA" sz="1500" dirty="0" smtClean="0">
                <a:latin typeface="Calibri Light" pitchFamily="34" charset="0"/>
              </a:rPr>
              <a:t>2)Retirez </a:t>
            </a:r>
            <a:r>
              <a:rPr lang="fr-CA" sz="1500" dirty="0">
                <a:latin typeface="Calibri Light" pitchFamily="34" charset="0"/>
              </a:rPr>
              <a:t>les pommes de terre et les oignons de la poêle. Égouttez sur du papier absorbant. Battez les œufs et la paprika dans un saladier jusqu’à ce que le mélange soit homogène</a:t>
            </a:r>
            <a:r>
              <a:rPr lang="fr-CA" sz="1500" dirty="0" smtClean="0">
                <a:latin typeface="Calibri Light" pitchFamily="34" charset="0"/>
              </a:rPr>
              <a:t>.. </a:t>
            </a:r>
            <a:endParaRPr lang="fr-CA" sz="1500" dirty="0">
              <a:latin typeface="Calibri Light" pitchFamily="34" charset="0"/>
            </a:endParaRPr>
          </a:p>
          <a:p>
            <a:endParaRPr lang="fr-CA" dirty="0"/>
          </a:p>
        </p:txBody>
      </p:sp>
      <p:sp>
        <p:nvSpPr>
          <p:cNvPr id="6" name="ZoneTexte 5"/>
          <p:cNvSpPr txBox="1"/>
          <p:nvPr/>
        </p:nvSpPr>
        <p:spPr>
          <a:xfrm>
            <a:off x="6444208" y="1916832"/>
            <a:ext cx="2448272" cy="4755148"/>
          </a:xfrm>
          <a:prstGeom prst="rect">
            <a:avLst/>
          </a:prstGeom>
          <a:noFill/>
        </p:spPr>
        <p:txBody>
          <a:bodyPr wrap="square" rtlCol="0">
            <a:spAutoFit/>
          </a:bodyPr>
          <a:lstStyle/>
          <a:p>
            <a:pPr lvl="0"/>
            <a:r>
              <a:rPr lang="fr-CA" sz="1500" dirty="0" smtClean="0">
                <a:latin typeface="Calibri Light" pitchFamily="34" charset="0"/>
              </a:rPr>
              <a:t>Incorporez lentement au mélange de pommes de terre et d’oignons</a:t>
            </a:r>
          </a:p>
          <a:p>
            <a:pPr lvl="0"/>
            <a:r>
              <a:rPr lang="fr-CA" sz="1500" dirty="0" smtClean="0">
                <a:latin typeface="Calibri Light" pitchFamily="34" charset="0"/>
              </a:rPr>
              <a:t>3)Faites chauffer la cuillère d’huile supplémentaire dans une poêle propre. Ajoutez le mélange aux œufs et faites cuire à couvert à feu moyen 15 à 20 minutes jusqu’à ce que le mélange soit ferme. Mettez sous un gril chaud jusqu’à ce que l’omelette soit dorée. </a:t>
            </a:r>
          </a:p>
          <a:p>
            <a:pPr lvl="0"/>
            <a:r>
              <a:rPr lang="fr-CA" sz="1500" dirty="0" smtClean="0">
                <a:latin typeface="Calibri Light" pitchFamily="34" charset="0"/>
              </a:rPr>
              <a:t>4)Servez l’omelette chaude ou froide, coupée en parts et accompagnée d’une simple salade. </a:t>
            </a:r>
          </a:p>
          <a:p>
            <a:pPr lvl="0"/>
            <a:endParaRPr lang="fr-CA" sz="1500" dirty="0" smtClean="0">
              <a:latin typeface="Calibri Light" pitchFamily="34" charset="0"/>
            </a:endParaRPr>
          </a:p>
          <a:p>
            <a:pPr lvl="0"/>
            <a:r>
              <a:rPr lang="fr-CA" sz="1500" dirty="0" smtClean="0">
                <a:latin typeface="Calibri Light" pitchFamily="34" charset="0"/>
              </a:rPr>
              <a:t>C'est prêt ! </a:t>
            </a:r>
          </a:p>
          <a:p>
            <a:endParaRPr lang="fr-CA" dirty="0"/>
          </a:p>
        </p:txBody>
      </p:sp>
      <p:sp>
        <p:nvSpPr>
          <p:cNvPr id="7" name="ZoneTexte 6"/>
          <p:cNvSpPr txBox="1"/>
          <p:nvPr/>
        </p:nvSpPr>
        <p:spPr>
          <a:xfrm>
            <a:off x="5508104" y="1444134"/>
            <a:ext cx="2484276" cy="369332"/>
          </a:xfrm>
          <a:prstGeom prst="rect">
            <a:avLst/>
          </a:prstGeom>
          <a:noFill/>
        </p:spPr>
        <p:txBody>
          <a:bodyPr wrap="square" rtlCol="0">
            <a:spAutoFit/>
          </a:bodyPr>
          <a:lstStyle/>
          <a:p>
            <a:r>
              <a:rPr lang="fr-CA" b="1" dirty="0" smtClean="0">
                <a:latin typeface="Calibri Light" pitchFamily="34" charset="0"/>
              </a:rPr>
              <a:t>Instructions:</a:t>
            </a:r>
            <a:endParaRPr lang="fr-CA" b="1" dirty="0">
              <a:latin typeface="Calibri Light" pitchFamily="34" charset="0"/>
            </a:endParaRPr>
          </a:p>
        </p:txBody>
      </p:sp>
      <p:sp>
        <p:nvSpPr>
          <p:cNvPr id="8" name="ZoneTexte 7"/>
          <p:cNvSpPr txBox="1"/>
          <p:nvPr/>
        </p:nvSpPr>
        <p:spPr>
          <a:xfrm>
            <a:off x="611560" y="6381328"/>
            <a:ext cx="8280920" cy="338554"/>
          </a:xfrm>
          <a:prstGeom prst="rect">
            <a:avLst/>
          </a:prstGeom>
          <a:noFill/>
        </p:spPr>
        <p:txBody>
          <a:bodyPr wrap="square" rtlCol="0">
            <a:spAutoFit/>
          </a:bodyPr>
          <a:lstStyle/>
          <a:p>
            <a:r>
              <a:rPr lang="fr-CA" sz="1600" dirty="0" smtClean="0">
                <a:latin typeface="Calibri Light" pitchFamily="34" charset="0"/>
              </a:rPr>
              <a:t>http://www.menugourmet.com/fr/recette/omelette-aux-pommes-de-terre-et-aux-oignons,4633</a:t>
            </a:r>
            <a:endParaRPr lang="fr-CA" sz="1600" dirty="0">
              <a:latin typeface="Calibri Light" pitchFamily="34" charset="0"/>
            </a:endParaRPr>
          </a:p>
        </p:txBody>
      </p:sp>
    </p:spTree>
    <p:extLst>
      <p:ext uri="{BB962C8B-B14F-4D97-AF65-F5344CB8AC3E}">
        <p14:creationId xmlns:p14="http://schemas.microsoft.com/office/powerpoint/2010/main" val="3396277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500" dirty="0" smtClean="0">
                <a:latin typeface="Calibri Light" pitchFamily="34" charset="0"/>
              </a:rPr>
              <a:t>Crêpes </a:t>
            </a:r>
            <a:r>
              <a:rPr lang="fr-CA" sz="3500" dirty="0">
                <a:latin typeface="Calibri Light" pitchFamily="34" charset="0"/>
              </a:rPr>
              <a:t>aux brocolis à la sauce au gorgonzola </a:t>
            </a:r>
            <a:endParaRPr lang="fr-CA" sz="3500" dirty="0">
              <a:latin typeface="Calibri Light" pitchFamily="34" charset="0"/>
            </a:endParaRPr>
          </a:p>
        </p:txBody>
      </p:sp>
      <p:sp>
        <p:nvSpPr>
          <p:cNvPr id="3" name="ZoneTexte 2"/>
          <p:cNvSpPr txBox="1"/>
          <p:nvPr/>
        </p:nvSpPr>
        <p:spPr>
          <a:xfrm>
            <a:off x="395536" y="1355266"/>
            <a:ext cx="3816424" cy="1292662"/>
          </a:xfrm>
          <a:prstGeom prst="rect">
            <a:avLst/>
          </a:prstGeom>
          <a:noFill/>
        </p:spPr>
        <p:txBody>
          <a:bodyPr wrap="square" rtlCol="0">
            <a:spAutoFit/>
          </a:bodyPr>
          <a:lstStyle/>
          <a:p>
            <a:pPr lvl="0"/>
            <a:r>
              <a:rPr lang="fr-CA" sz="1500" dirty="0" smtClean="0">
                <a:latin typeface="Calibri Light" pitchFamily="34" charset="0"/>
              </a:rPr>
              <a:t>Type </a:t>
            </a:r>
            <a:r>
              <a:rPr lang="fr-CA" sz="1500" dirty="0">
                <a:latin typeface="Calibri Light" pitchFamily="34" charset="0"/>
              </a:rPr>
              <a:t>de plat : P</a:t>
            </a:r>
            <a:r>
              <a:rPr lang="fr-CA" sz="1500" dirty="0" smtClean="0">
                <a:latin typeface="Calibri Light" pitchFamily="34" charset="0"/>
              </a:rPr>
              <a:t>lat principal</a:t>
            </a:r>
          </a:p>
          <a:p>
            <a:pPr lvl="0"/>
            <a:endParaRPr lang="fr-CA" sz="1500" dirty="0" smtClean="0">
              <a:latin typeface="Calibri Light" pitchFamily="34" charset="0"/>
            </a:endParaRPr>
          </a:p>
          <a:p>
            <a:pPr lvl="0"/>
            <a:r>
              <a:rPr lang="fr-CA" sz="1500" dirty="0" smtClean="0">
                <a:latin typeface="Calibri Light" pitchFamily="34" charset="0"/>
              </a:rPr>
              <a:t>Préparation</a:t>
            </a:r>
            <a:r>
              <a:rPr lang="fr-CA" sz="1500" dirty="0">
                <a:latin typeface="Calibri Light" pitchFamily="34" charset="0"/>
              </a:rPr>
              <a:t> : 15 min 	</a:t>
            </a:r>
            <a:endParaRPr lang="fr-CA" sz="1500" dirty="0" smtClean="0">
              <a:latin typeface="Calibri Light" pitchFamily="34" charset="0"/>
            </a:endParaRPr>
          </a:p>
          <a:p>
            <a:pPr lvl="0"/>
            <a:r>
              <a:rPr lang="fr-CA" sz="1500" dirty="0" smtClean="0">
                <a:latin typeface="Calibri Light" pitchFamily="34" charset="0"/>
              </a:rPr>
              <a:t>Cuisson</a:t>
            </a:r>
            <a:r>
              <a:rPr lang="fr-CA" sz="1500" dirty="0">
                <a:latin typeface="Calibri Light" pitchFamily="34" charset="0"/>
              </a:rPr>
              <a:t> : 20 min </a:t>
            </a:r>
            <a:r>
              <a:rPr lang="fr-CA" sz="1500" dirty="0" smtClean="0">
                <a:latin typeface="Calibri Light" pitchFamily="34" charset="0"/>
              </a:rPr>
              <a:t>    Quantité</a:t>
            </a:r>
            <a:r>
              <a:rPr lang="fr-CA" sz="1500" dirty="0">
                <a:latin typeface="Calibri Light" pitchFamily="34" charset="0"/>
              </a:rPr>
              <a:t> : pour 4 </a:t>
            </a:r>
            <a:r>
              <a:rPr lang="fr-CA" sz="1500" dirty="0" smtClean="0">
                <a:latin typeface="Calibri Light" pitchFamily="34" charset="0"/>
              </a:rPr>
              <a:t>personnes</a:t>
            </a:r>
            <a:endParaRPr lang="fr-CA" sz="1500" dirty="0">
              <a:latin typeface="Calibri Light" pitchFamily="34" charset="0"/>
            </a:endParaRPr>
          </a:p>
          <a:p>
            <a:endParaRPr lang="fr-CA" dirty="0"/>
          </a:p>
        </p:txBody>
      </p:sp>
      <p:sp>
        <p:nvSpPr>
          <p:cNvPr id="4" name="ZoneTexte 3"/>
          <p:cNvSpPr txBox="1"/>
          <p:nvPr/>
        </p:nvSpPr>
        <p:spPr>
          <a:xfrm>
            <a:off x="395536" y="2467286"/>
            <a:ext cx="3456384" cy="3570208"/>
          </a:xfrm>
          <a:prstGeom prst="rect">
            <a:avLst/>
          </a:prstGeom>
          <a:noFill/>
        </p:spPr>
        <p:txBody>
          <a:bodyPr wrap="square" rtlCol="0">
            <a:spAutoFit/>
          </a:bodyPr>
          <a:lstStyle/>
          <a:p>
            <a:r>
              <a:rPr lang="fr-CA" sz="1600" b="1" dirty="0" smtClean="0">
                <a:latin typeface="Calibri Light" pitchFamily="34" charset="0"/>
              </a:rPr>
              <a:t>	Ingrédients</a:t>
            </a:r>
          </a:p>
          <a:p>
            <a:pPr lvl="0"/>
            <a:r>
              <a:rPr lang="fr-CA" sz="1600" dirty="0">
                <a:latin typeface="Calibri Light" pitchFamily="34" charset="0"/>
              </a:rPr>
              <a:t>2 œufs </a:t>
            </a:r>
          </a:p>
          <a:p>
            <a:pPr lvl="0"/>
            <a:r>
              <a:rPr lang="fr-CA" sz="1600" dirty="0">
                <a:latin typeface="Calibri Light" pitchFamily="34" charset="0"/>
              </a:rPr>
              <a:t>1 pincée de muscade </a:t>
            </a:r>
          </a:p>
          <a:p>
            <a:pPr lvl="0"/>
            <a:r>
              <a:rPr lang="fr-CA" sz="1600" dirty="0">
                <a:latin typeface="Calibri Light" pitchFamily="34" charset="0"/>
              </a:rPr>
              <a:t>sel </a:t>
            </a:r>
          </a:p>
          <a:p>
            <a:pPr lvl="0"/>
            <a:r>
              <a:rPr lang="fr-CA" sz="1600" dirty="0">
                <a:latin typeface="Calibri Light" pitchFamily="34" charset="0"/>
              </a:rPr>
              <a:t>huile </a:t>
            </a:r>
          </a:p>
          <a:p>
            <a:pPr lvl="0"/>
            <a:r>
              <a:rPr lang="fr-CA" sz="1600" dirty="0">
                <a:latin typeface="Calibri Light" pitchFamily="34" charset="0"/>
              </a:rPr>
              <a:t>4 cuillères à soupe de crème fraîche </a:t>
            </a:r>
          </a:p>
          <a:p>
            <a:pPr lvl="0"/>
            <a:r>
              <a:rPr lang="fr-CA" sz="1600" dirty="0">
                <a:latin typeface="Calibri Light" pitchFamily="34" charset="0"/>
              </a:rPr>
              <a:t>poivre </a:t>
            </a:r>
          </a:p>
          <a:p>
            <a:pPr lvl="0"/>
            <a:r>
              <a:rPr lang="fr-CA" sz="1600" dirty="0">
                <a:latin typeface="Calibri Light" pitchFamily="34" charset="0"/>
              </a:rPr>
              <a:t>100 g de farine complète de blé </a:t>
            </a:r>
          </a:p>
          <a:p>
            <a:pPr lvl="0"/>
            <a:r>
              <a:rPr lang="fr-CA" sz="1600" dirty="0">
                <a:latin typeface="Calibri Light" pitchFamily="34" charset="0"/>
              </a:rPr>
              <a:t>100 g de gorgonzola émietté </a:t>
            </a:r>
          </a:p>
          <a:p>
            <a:pPr lvl="0"/>
            <a:r>
              <a:rPr lang="fr-CA" sz="1600" dirty="0">
                <a:latin typeface="Calibri Light" pitchFamily="34" charset="0"/>
              </a:rPr>
              <a:t>400 g de brocolis frais ou surgelés détaillés en bouquets </a:t>
            </a:r>
          </a:p>
          <a:p>
            <a:pPr lvl="0"/>
            <a:r>
              <a:rPr lang="fr-CA" sz="1600" dirty="0">
                <a:latin typeface="Calibri Light" pitchFamily="34" charset="0"/>
              </a:rPr>
              <a:t>200 ml de lait </a:t>
            </a:r>
          </a:p>
          <a:p>
            <a:pPr lvl="0"/>
            <a:r>
              <a:rPr lang="fr-CA" sz="1600" dirty="0">
                <a:latin typeface="Calibri Light" pitchFamily="34" charset="0"/>
              </a:rPr>
              <a:t>200 ml de bouillon de légumes </a:t>
            </a:r>
          </a:p>
          <a:p>
            <a:endParaRPr lang="fr-CA" dirty="0" smtClean="0"/>
          </a:p>
        </p:txBody>
      </p:sp>
      <p:sp>
        <p:nvSpPr>
          <p:cNvPr id="5" name="ZoneTexte 4"/>
          <p:cNvSpPr txBox="1"/>
          <p:nvPr/>
        </p:nvSpPr>
        <p:spPr>
          <a:xfrm>
            <a:off x="4499992" y="1355267"/>
            <a:ext cx="4392488" cy="4985980"/>
          </a:xfrm>
          <a:prstGeom prst="rect">
            <a:avLst/>
          </a:prstGeom>
          <a:noFill/>
        </p:spPr>
        <p:txBody>
          <a:bodyPr wrap="square" rtlCol="0">
            <a:spAutoFit/>
          </a:bodyPr>
          <a:lstStyle/>
          <a:p>
            <a:pPr lvl="0"/>
            <a:r>
              <a:rPr lang="fr-CA" sz="1600" b="1" dirty="0" smtClean="0">
                <a:latin typeface="Calibri Light" pitchFamily="34" charset="0"/>
              </a:rPr>
              <a:t>	            Instructions:</a:t>
            </a:r>
          </a:p>
          <a:p>
            <a:pPr lvl="0"/>
            <a:r>
              <a:rPr lang="fr-CA" sz="1500" dirty="0">
                <a:latin typeface="Calibri Light" pitchFamily="34" charset="0"/>
              </a:rPr>
              <a:t>-</a:t>
            </a:r>
            <a:r>
              <a:rPr lang="fr-CA" sz="1500" dirty="0" smtClean="0">
                <a:latin typeface="Calibri Light" pitchFamily="34" charset="0"/>
              </a:rPr>
              <a:t>Crêpes </a:t>
            </a:r>
            <a:r>
              <a:rPr lang="fr-CA" sz="1500" dirty="0">
                <a:latin typeface="Calibri Light" pitchFamily="34" charset="0"/>
              </a:rPr>
              <a:t>: Mélanger à l’aide d’un fouet métallique la </a:t>
            </a:r>
            <a:r>
              <a:rPr lang="fr-CA" sz="1500" dirty="0" smtClean="0">
                <a:latin typeface="Calibri Light" pitchFamily="34" charset="0"/>
              </a:rPr>
              <a:t>farine les </a:t>
            </a:r>
            <a:r>
              <a:rPr lang="fr-CA" sz="1500" dirty="0">
                <a:latin typeface="Calibri Light" pitchFamily="34" charset="0"/>
              </a:rPr>
              <a:t>œufs, le lait, la </a:t>
            </a:r>
            <a:r>
              <a:rPr lang="fr-CA" sz="1500" dirty="0" smtClean="0">
                <a:latin typeface="Calibri Light" pitchFamily="34" charset="0"/>
              </a:rPr>
              <a:t>muscade et </a:t>
            </a:r>
            <a:r>
              <a:rPr lang="fr-CA" sz="1500" dirty="0">
                <a:latin typeface="Calibri Light" pitchFamily="34" charset="0"/>
              </a:rPr>
              <a:t>le sel jusqu’à l’obtention d’une pâte homogène. Faites reposer une heure. </a:t>
            </a:r>
          </a:p>
          <a:p>
            <a:pPr lvl="0"/>
            <a:r>
              <a:rPr lang="fr-CA" sz="1500" dirty="0">
                <a:latin typeface="Calibri Light" pitchFamily="34" charset="0"/>
              </a:rPr>
              <a:t>-</a:t>
            </a:r>
            <a:r>
              <a:rPr lang="fr-CA" sz="1500" dirty="0" smtClean="0">
                <a:latin typeface="Calibri Light" pitchFamily="34" charset="0"/>
              </a:rPr>
              <a:t>Huiler </a:t>
            </a:r>
            <a:r>
              <a:rPr lang="fr-CA" sz="1500" dirty="0">
                <a:latin typeface="Calibri Light" pitchFamily="34" charset="0"/>
              </a:rPr>
              <a:t>le fond d’une poêle </a:t>
            </a:r>
            <a:r>
              <a:rPr lang="fr-CA" sz="1500" dirty="0" smtClean="0">
                <a:latin typeface="Calibri Light" pitchFamily="34" charset="0"/>
              </a:rPr>
              <a:t>antiadhésive, </a:t>
            </a:r>
            <a:r>
              <a:rPr lang="fr-CA" sz="1500" dirty="0">
                <a:latin typeface="Calibri Light" pitchFamily="34" charset="0"/>
              </a:rPr>
              <a:t>la chauffer à feu vif puis verser un peu de pâte de façon à en couvrir le fond. Cuire la crêpe, la retourner et la faire dorer de l’autre côté. Continuer avec le reste de la pâte. Conserver les crêpes au chaud. </a:t>
            </a:r>
          </a:p>
          <a:p>
            <a:pPr lvl="0"/>
            <a:r>
              <a:rPr lang="fr-CA" sz="1500" dirty="0">
                <a:latin typeface="Calibri Light" pitchFamily="34" charset="0"/>
              </a:rPr>
              <a:t>-</a:t>
            </a:r>
            <a:r>
              <a:rPr lang="fr-CA" sz="1500" dirty="0" smtClean="0">
                <a:latin typeface="Calibri Light" pitchFamily="34" charset="0"/>
              </a:rPr>
              <a:t>Brocolis </a:t>
            </a:r>
            <a:r>
              <a:rPr lang="fr-CA" sz="1500" dirty="0">
                <a:latin typeface="Calibri Light" pitchFamily="34" charset="0"/>
              </a:rPr>
              <a:t>à la sauce au gorgonzola : Dans un saladier, mélanger la crème fraîche et le bouillon de légumes préalablement chauffé. Incorporer le gorgonzola et poursuivre jusqu’à l’obtention d’une pâte homogène. </a:t>
            </a:r>
          </a:p>
          <a:p>
            <a:pPr lvl="0"/>
            <a:r>
              <a:rPr lang="fr-CA" sz="1500" dirty="0">
                <a:latin typeface="Calibri Light" pitchFamily="34" charset="0"/>
              </a:rPr>
              <a:t>-</a:t>
            </a:r>
            <a:r>
              <a:rPr lang="fr-CA" sz="1500" dirty="0" smtClean="0">
                <a:latin typeface="Calibri Light" pitchFamily="34" charset="0"/>
              </a:rPr>
              <a:t>Conserver </a:t>
            </a:r>
            <a:r>
              <a:rPr lang="fr-CA" sz="1500" dirty="0">
                <a:latin typeface="Calibri Light" pitchFamily="34" charset="0"/>
              </a:rPr>
              <a:t>la </a:t>
            </a:r>
            <a:r>
              <a:rPr lang="fr-CA" sz="1500" dirty="0" smtClean="0">
                <a:latin typeface="Calibri Light" pitchFamily="34" charset="0"/>
              </a:rPr>
              <a:t>sauce au </a:t>
            </a:r>
            <a:r>
              <a:rPr lang="fr-CA" sz="1500" dirty="0">
                <a:latin typeface="Calibri Light" pitchFamily="34" charset="0"/>
              </a:rPr>
              <a:t>chaud en plaçant le saladier dans une casserole au bain-marie ou dans un </a:t>
            </a:r>
            <a:r>
              <a:rPr lang="fr-CA" sz="1500" dirty="0" smtClean="0">
                <a:latin typeface="Calibri Light" pitchFamily="34" charset="0"/>
              </a:rPr>
              <a:t>cuit vapeur</a:t>
            </a:r>
            <a:r>
              <a:rPr lang="fr-CA" sz="1500" dirty="0">
                <a:latin typeface="Calibri Light" pitchFamily="34" charset="0"/>
              </a:rPr>
              <a:t>. Ajouter les brocolis et cuire pendant 8 minutes à couvert. </a:t>
            </a:r>
          </a:p>
          <a:p>
            <a:pPr lvl="0"/>
            <a:r>
              <a:rPr lang="fr-CA" sz="1500" dirty="0">
                <a:latin typeface="Calibri Light" pitchFamily="34" charset="0"/>
              </a:rPr>
              <a:t>-</a:t>
            </a:r>
            <a:r>
              <a:rPr lang="fr-CA" sz="1500" dirty="0" smtClean="0">
                <a:latin typeface="Calibri Light" pitchFamily="34" charset="0"/>
              </a:rPr>
              <a:t>Servir </a:t>
            </a:r>
            <a:r>
              <a:rPr lang="fr-CA" sz="1500" dirty="0">
                <a:latin typeface="Calibri Light" pitchFamily="34" charset="0"/>
              </a:rPr>
              <a:t>les crêpes fourrées de leur garniture sur des assiettes préalablement chauffées. </a:t>
            </a:r>
          </a:p>
          <a:p>
            <a:endParaRPr lang="fr-CA" dirty="0"/>
          </a:p>
        </p:txBody>
      </p:sp>
      <p:sp>
        <p:nvSpPr>
          <p:cNvPr id="6" name="ZoneTexte 5"/>
          <p:cNvSpPr txBox="1"/>
          <p:nvPr/>
        </p:nvSpPr>
        <p:spPr>
          <a:xfrm>
            <a:off x="395536" y="6341247"/>
            <a:ext cx="8352928" cy="338554"/>
          </a:xfrm>
          <a:prstGeom prst="rect">
            <a:avLst/>
          </a:prstGeom>
          <a:noFill/>
        </p:spPr>
        <p:txBody>
          <a:bodyPr wrap="square" rtlCol="0">
            <a:spAutoFit/>
          </a:bodyPr>
          <a:lstStyle/>
          <a:p>
            <a:r>
              <a:rPr lang="fr-CA" sz="1600" dirty="0" smtClean="0">
                <a:latin typeface="Calibri Light" pitchFamily="34" charset="0"/>
              </a:rPr>
              <a:t>http://www.menugourmet.com/fr/recette/crepes-aux-brocolis-a-la-sauce-au-gorgonzola,5710</a:t>
            </a:r>
            <a:endParaRPr lang="fr-CA" sz="1600" dirty="0">
              <a:latin typeface="Calibri Light" pitchFamily="34" charset="0"/>
            </a:endParaRPr>
          </a:p>
        </p:txBody>
      </p:sp>
    </p:spTree>
    <p:extLst>
      <p:ext uri="{BB962C8B-B14F-4D97-AF65-F5344CB8AC3E}">
        <p14:creationId xmlns:p14="http://schemas.microsoft.com/office/powerpoint/2010/main" val="142310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500" dirty="0">
                <a:latin typeface="Calibri Light" pitchFamily="34" charset="0"/>
              </a:rPr>
              <a:t>Soupe aux ravioli won-ton aux crevettes </a:t>
            </a:r>
            <a:r>
              <a:rPr lang="fr-CA" b="1" dirty="0"/>
              <a:t> </a:t>
            </a:r>
            <a:endParaRPr lang="fr-CA" dirty="0"/>
          </a:p>
        </p:txBody>
      </p:sp>
      <p:sp>
        <p:nvSpPr>
          <p:cNvPr id="3" name="ZoneTexte 2"/>
          <p:cNvSpPr txBox="1"/>
          <p:nvPr/>
        </p:nvSpPr>
        <p:spPr>
          <a:xfrm>
            <a:off x="480519" y="1423809"/>
            <a:ext cx="8208912" cy="784830"/>
          </a:xfrm>
          <a:prstGeom prst="rect">
            <a:avLst/>
          </a:prstGeom>
          <a:noFill/>
        </p:spPr>
        <p:txBody>
          <a:bodyPr wrap="square" rtlCol="0">
            <a:spAutoFit/>
          </a:bodyPr>
          <a:lstStyle/>
          <a:p>
            <a:pPr lvl="0"/>
            <a:r>
              <a:rPr lang="fr-CA" sz="1500" dirty="0" smtClean="0">
                <a:latin typeface="Calibri Light" pitchFamily="34" charset="0"/>
              </a:rPr>
              <a:t>           Type </a:t>
            </a:r>
            <a:r>
              <a:rPr lang="fr-CA" sz="1500" dirty="0">
                <a:latin typeface="Calibri Light" pitchFamily="34" charset="0"/>
              </a:rPr>
              <a:t>de plat : </a:t>
            </a:r>
            <a:r>
              <a:rPr lang="fr-CA" sz="1500" dirty="0" smtClean="0">
                <a:latin typeface="Calibri Light" pitchFamily="34" charset="0"/>
              </a:rPr>
              <a:t>Plat principal</a:t>
            </a:r>
          </a:p>
          <a:p>
            <a:pPr lvl="0"/>
            <a:r>
              <a:rPr lang="fr-CA" sz="1500" dirty="0" smtClean="0">
                <a:latin typeface="Calibri Light" pitchFamily="34" charset="0"/>
              </a:rPr>
              <a:t>Préparation</a:t>
            </a:r>
            <a:r>
              <a:rPr lang="fr-CA" sz="1500" dirty="0">
                <a:latin typeface="Calibri Light" pitchFamily="34" charset="0"/>
              </a:rPr>
              <a:t> : 20 min </a:t>
            </a:r>
            <a:r>
              <a:rPr lang="fr-CA" sz="1500" dirty="0" smtClean="0">
                <a:latin typeface="Calibri Light" pitchFamily="34" charset="0"/>
              </a:rPr>
              <a:t>	Cuisson</a:t>
            </a:r>
            <a:r>
              <a:rPr lang="fr-CA" sz="1500" dirty="0">
                <a:latin typeface="Calibri Light" pitchFamily="34" charset="0"/>
              </a:rPr>
              <a:t> : 5 min </a:t>
            </a:r>
          </a:p>
          <a:p>
            <a:pPr lvl="0"/>
            <a:r>
              <a:rPr lang="fr-CA" sz="1500" dirty="0" smtClean="0">
                <a:latin typeface="Calibri Light" pitchFamily="34" charset="0"/>
              </a:rPr>
              <a:t>Repos</a:t>
            </a:r>
            <a:r>
              <a:rPr lang="fr-CA" sz="1500" dirty="0">
                <a:latin typeface="Calibri Light" pitchFamily="34" charset="0"/>
              </a:rPr>
              <a:t> : 30 </a:t>
            </a:r>
            <a:r>
              <a:rPr lang="fr-CA" sz="1500" dirty="0" smtClean="0">
                <a:latin typeface="Calibri Light" pitchFamily="34" charset="0"/>
              </a:rPr>
              <a:t>min	Quantité</a:t>
            </a:r>
            <a:r>
              <a:rPr lang="fr-CA" sz="1500" dirty="0">
                <a:latin typeface="Calibri Light" pitchFamily="34" charset="0"/>
              </a:rPr>
              <a:t> : 4 </a:t>
            </a:r>
            <a:r>
              <a:rPr lang="fr-CA" sz="1500" dirty="0" smtClean="0">
                <a:latin typeface="Calibri Light" pitchFamily="34" charset="0"/>
              </a:rPr>
              <a:t>personnes</a:t>
            </a:r>
            <a:endParaRPr lang="fr-CA" sz="1500" dirty="0">
              <a:latin typeface="Calibri Light" pitchFamily="34" charset="0"/>
            </a:endParaRPr>
          </a:p>
        </p:txBody>
      </p:sp>
      <p:sp>
        <p:nvSpPr>
          <p:cNvPr id="4" name="ZoneTexte 3"/>
          <p:cNvSpPr txBox="1"/>
          <p:nvPr/>
        </p:nvSpPr>
        <p:spPr>
          <a:xfrm>
            <a:off x="323528" y="2208639"/>
            <a:ext cx="3456384" cy="4308872"/>
          </a:xfrm>
          <a:prstGeom prst="rect">
            <a:avLst/>
          </a:prstGeom>
          <a:noFill/>
        </p:spPr>
        <p:txBody>
          <a:bodyPr wrap="square" rtlCol="0">
            <a:spAutoFit/>
          </a:bodyPr>
          <a:lstStyle/>
          <a:p>
            <a:pPr lvl="0"/>
            <a:r>
              <a:rPr lang="fr-CA" sz="1600" b="1" dirty="0" smtClean="0">
                <a:latin typeface="Calibri Light" pitchFamily="34" charset="0"/>
              </a:rPr>
              <a:t>	Ingrédients:</a:t>
            </a:r>
          </a:p>
          <a:p>
            <a:pPr lvl="0"/>
            <a:r>
              <a:rPr lang="fr-CA" sz="1500" dirty="0" smtClean="0">
                <a:latin typeface="Calibri Light" pitchFamily="34" charset="0"/>
              </a:rPr>
              <a:t>1 </a:t>
            </a:r>
            <a:r>
              <a:rPr lang="fr-CA" sz="1500" dirty="0">
                <a:latin typeface="Calibri Light" pitchFamily="34" charset="0"/>
              </a:rPr>
              <a:t>oignon grelot </a:t>
            </a:r>
          </a:p>
          <a:p>
            <a:pPr lvl="0"/>
            <a:r>
              <a:rPr lang="fr-CA" sz="1500" dirty="0">
                <a:latin typeface="Calibri Light" pitchFamily="34" charset="0"/>
              </a:rPr>
              <a:t>1 œuf </a:t>
            </a:r>
          </a:p>
          <a:p>
            <a:pPr lvl="0"/>
            <a:r>
              <a:rPr lang="fr-CA" sz="1500" dirty="0">
                <a:latin typeface="Calibri Light" pitchFamily="34" charset="0"/>
              </a:rPr>
              <a:t>6 cuillères d'eau </a:t>
            </a:r>
          </a:p>
          <a:p>
            <a:pPr lvl="0"/>
            <a:r>
              <a:rPr lang="fr-CA" sz="1500" dirty="0">
                <a:latin typeface="Calibri Light" pitchFamily="34" charset="0"/>
              </a:rPr>
              <a:t>24 carrés de pâte pour ravioli "won-ton" (en vente dans les magasins d'alimentation chinoise) ou à confectionner vous-mêmes </a:t>
            </a:r>
          </a:p>
          <a:p>
            <a:pPr lvl="0"/>
            <a:r>
              <a:rPr lang="fr-CA" sz="1500" dirty="0">
                <a:latin typeface="Calibri Light" pitchFamily="34" charset="0"/>
              </a:rPr>
              <a:t>1 œuf pour la pâte </a:t>
            </a:r>
          </a:p>
          <a:p>
            <a:pPr lvl="0"/>
            <a:r>
              <a:rPr lang="fr-CA" sz="1500" dirty="0">
                <a:latin typeface="Calibri Light" pitchFamily="34" charset="0"/>
              </a:rPr>
              <a:t>6 cuillères à soupe d'eau pour la pâte </a:t>
            </a:r>
          </a:p>
          <a:p>
            <a:pPr lvl="0"/>
            <a:r>
              <a:rPr lang="fr-CA" sz="1500" dirty="0">
                <a:latin typeface="Calibri Light" pitchFamily="34" charset="0"/>
              </a:rPr>
              <a:t>1 cuillère à café d'eau de vie </a:t>
            </a:r>
          </a:p>
          <a:p>
            <a:pPr lvl="0"/>
            <a:r>
              <a:rPr lang="fr-CA" sz="1500" dirty="0" smtClean="0">
                <a:latin typeface="Calibri Light" pitchFamily="34" charset="0"/>
              </a:rPr>
              <a:t>½ cuillère à café d'huile </a:t>
            </a:r>
          </a:p>
          <a:p>
            <a:pPr lvl="0"/>
            <a:r>
              <a:rPr lang="fr-CA" sz="1500" dirty="0" smtClean="0">
                <a:latin typeface="Calibri Light" pitchFamily="34" charset="0"/>
              </a:rPr>
              <a:t>1 cuillère à café d'huile de sésame </a:t>
            </a:r>
          </a:p>
          <a:p>
            <a:pPr lvl="0"/>
            <a:r>
              <a:rPr lang="fr-CA" sz="1500" dirty="0" smtClean="0">
                <a:latin typeface="Calibri Light" pitchFamily="34" charset="0"/>
              </a:rPr>
              <a:t>sel, poivre </a:t>
            </a:r>
          </a:p>
          <a:p>
            <a:pPr lvl="0"/>
            <a:r>
              <a:rPr lang="fr-CA" sz="1500" dirty="0" smtClean="0">
                <a:latin typeface="Calibri Light" pitchFamily="34" charset="0"/>
              </a:rPr>
              <a:t>1 cuillère de maïzena </a:t>
            </a:r>
          </a:p>
          <a:p>
            <a:pPr lvl="0"/>
            <a:r>
              <a:rPr lang="fr-CA" sz="1500" dirty="0" smtClean="0">
                <a:latin typeface="Calibri Light" pitchFamily="34" charset="0"/>
              </a:rPr>
              <a:t>250 g de farine de blé pour la pâte </a:t>
            </a:r>
          </a:p>
          <a:p>
            <a:pPr lvl="0"/>
            <a:r>
              <a:rPr lang="fr-CA" sz="1500" dirty="0" smtClean="0">
                <a:latin typeface="Calibri Light" pitchFamily="34" charset="0"/>
              </a:rPr>
              <a:t>250 g de crevettes décortiquées. </a:t>
            </a:r>
          </a:p>
          <a:p>
            <a:pPr lvl="0"/>
            <a:r>
              <a:rPr lang="fr-CA" sz="1500" dirty="0" smtClean="0">
                <a:latin typeface="Calibri Light" pitchFamily="34" charset="0"/>
              </a:rPr>
              <a:t>1 l de bouillon de volaille. </a:t>
            </a:r>
          </a:p>
          <a:p>
            <a:endParaRPr lang="fr-CA" dirty="0"/>
          </a:p>
        </p:txBody>
      </p:sp>
      <p:sp>
        <p:nvSpPr>
          <p:cNvPr id="5" name="ZoneTexte 4"/>
          <p:cNvSpPr txBox="1"/>
          <p:nvPr/>
        </p:nvSpPr>
        <p:spPr>
          <a:xfrm>
            <a:off x="4609290" y="1364188"/>
            <a:ext cx="2268252" cy="5262979"/>
          </a:xfrm>
          <a:prstGeom prst="rect">
            <a:avLst/>
          </a:prstGeom>
          <a:noFill/>
        </p:spPr>
        <p:txBody>
          <a:bodyPr wrap="square" rtlCol="0">
            <a:spAutoFit/>
          </a:bodyPr>
          <a:lstStyle/>
          <a:p>
            <a:r>
              <a:rPr lang="fr-CA" sz="1600" b="1" dirty="0" smtClean="0">
                <a:latin typeface="Calibri Light" pitchFamily="34" charset="0"/>
              </a:rPr>
              <a:t>	</a:t>
            </a:r>
            <a:endParaRPr lang="fr-CA" dirty="0" smtClean="0">
              <a:latin typeface="Calibri Light" pitchFamily="34" charset="0"/>
            </a:endParaRPr>
          </a:p>
          <a:p>
            <a:pPr lvl="0"/>
            <a:r>
              <a:rPr lang="fr-CA" sz="1500" dirty="0" smtClean="0">
                <a:latin typeface="Calibri Light" pitchFamily="34" charset="0"/>
              </a:rPr>
              <a:t>1)Battre </a:t>
            </a:r>
            <a:r>
              <a:rPr lang="fr-CA" sz="1500" dirty="0">
                <a:latin typeface="Calibri Light" pitchFamily="34" charset="0"/>
              </a:rPr>
              <a:t>l’œuf dans une écuelle. Ajouter l’eau et bien mélanger. Ajouter la </a:t>
            </a:r>
            <a:r>
              <a:rPr lang="fr-CA" sz="1500" dirty="0" smtClean="0">
                <a:latin typeface="Calibri Light" pitchFamily="34" charset="0"/>
              </a:rPr>
              <a:t>farine et </a:t>
            </a:r>
            <a:r>
              <a:rPr lang="fr-CA" sz="1500" dirty="0">
                <a:latin typeface="Calibri Light" pitchFamily="34" charset="0"/>
              </a:rPr>
              <a:t>travailler pour obtenir une pâte lisse. Couvrir avec une serviette et laisser reposer 30 </a:t>
            </a:r>
            <a:r>
              <a:rPr lang="fr-CA" sz="1500" dirty="0" smtClean="0">
                <a:latin typeface="Calibri Light" pitchFamily="34" charset="0"/>
              </a:rPr>
              <a:t>min</a:t>
            </a:r>
            <a:r>
              <a:rPr lang="fr-CA" sz="1500" dirty="0">
                <a:latin typeface="Calibri Light" pitchFamily="34" charset="0"/>
              </a:rPr>
              <a:t>. </a:t>
            </a:r>
          </a:p>
          <a:p>
            <a:pPr lvl="0"/>
            <a:r>
              <a:rPr lang="fr-CA" sz="1500" dirty="0" smtClean="0">
                <a:latin typeface="Calibri Light" pitchFamily="34" charset="0"/>
              </a:rPr>
              <a:t>2)Abaisser </a:t>
            </a:r>
            <a:r>
              <a:rPr lang="fr-CA" sz="1500" dirty="0">
                <a:latin typeface="Calibri Light" pitchFamily="34" charset="0"/>
              </a:rPr>
              <a:t>la pâte au rouleau sur une épaisseur de 1,5 mm sur une planche à </a:t>
            </a:r>
            <a:r>
              <a:rPr lang="fr-CA" sz="1500" dirty="0" smtClean="0">
                <a:latin typeface="Calibri Light" pitchFamily="34" charset="0"/>
              </a:rPr>
              <a:t>pâtisserie farinée</a:t>
            </a:r>
            <a:r>
              <a:rPr lang="fr-CA" sz="1500" dirty="0">
                <a:latin typeface="Calibri Light" pitchFamily="34" charset="0"/>
              </a:rPr>
              <a:t>. Couper en 24 carrés de 2,5 cm de côté</a:t>
            </a:r>
            <a:r>
              <a:rPr lang="fr-CA" sz="1500" dirty="0" smtClean="0">
                <a:latin typeface="Calibri Light" pitchFamily="34" charset="0"/>
              </a:rPr>
              <a:t>.</a:t>
            </a:r>
          </a:p>
          <a:p>
            <a:pPr lvl="0"/>
            <a:r>
              <a:rPr lang="fr-CA" sz="1500" dirty="0" smtClean="0">
                <a:latin typeface="Calibri Light" pitchFamily="34" charset="0"/>
              </a:rPr>
              <a:t>3)Mélanger </a:t>
            </a:r>
            <a:r>
              <a:rPr lang="fr-CA" sz="1500" dirty="0">
                <a:latin typeface="Calibri Light" pitchFamily="34" charset="0"/>
              </a:rPr>
              <a:t>l’œuf, l’eau-de-vie, le sel, le poivre, l’huile, l’huile de sésame, le </a:t>
            </a:r>
            <a:r>
              <a:rPr lang="fr-CA" sz="1500" dirty="0" smtClean="0">
                <a:latin typeface="Calibri Light" pitchFamily="34" charset="0"/>
              </a:rPr>
              <a:t>sucre et </a:t>
            </a:r>
            <a:r>
              <a:rPr lang="fr-CA" sz="1500" dirty="0">
                <a:latin typeface="Calibri Light" pitchFamily="34" charset="0"/>
              </a:rPr>
              <a:t>le maïzena. Hacher finement les crevettes, les ajouter à la préparation et bien mélanger. </a:t>
            </a:r>
          </a:p>
          <a:p>
            <a:endParaRPr lang="fr-CA" dirty="0"/>
          </a:p>
        </p:txBody>
      </p:sp>
      <p:sp>
        <p:nvSpPr>
          <p:cNvPr id="6" name="ZoneTexte 5"/>
          <p:cNvSpPr txBox="1"/>
          <p:nvPr/>
        </p:nvSpPr>
        <p:spPr>
          <a:xfrm>
            <a:off x="6877542" y="1601045"/>
            <a:ext cx="2160240" cy="5262979"/>
          </a:xfrm>
          <a:prstGeom prst="rect">
            <a:avLst/>
          </a:prstGeom>
          <a:noFill/>
        </p:spPr>
        <p:txBody>
          <a:bodyPr wrap="square" rtlCol="0">
            <a:spAutoFit/>
          </a:bodyPr>
          <a:lstStyle/>
          <a:p>
            <a:pPr lvl="0"/>
            <a:r>
              <a:rPr lang="fr-CA" sz="1500" dirty="0" smtClean="0">
                <a:latin typeface="Calibri Light" pitchFamily="34" charset="0"/>
              </a:rPr>
              <a:t>4)</a:t>
            </a:r>
            <a:r>
              <a:rPr lang="fr-CA" sz="1500" dirty="0" smtClean="0">
                <a:latin typeface="Calibri Light" pitchFamily="34" charset="0"/>
              </a:rPr>
              <a:t>Mettre une demi-cuillerée à café de farce sur chaque carré de pâte. Former les ravioli triangulaires en soudant les angles opposés en diagonale. </a:t>
            </a:r>
          </a:p>
          <a:p>
            <a:pPr lvl="0"/>
            <a:r>
              <a:rPr lang="fr-CA" sz="1500" dirty="0" smtClean="0">
                <a:latin typeface="Calibri Light" pitchFamily="34" charset="0"/>
              </a:rPr>
              <a:t>5)</a:t>
            </a:r>
            <a:r>
              <a:rPr lang="fr-CA" sz="1500" dirty="0" smtClean="0">
                <a:latin typeface="Calibri Light" pitchFamily="34" charset="0"/>
              </a:rPr>
              <a:t>Faire partir l’ébullition du bouillon. Laver l’oignon grelot et le hacher finement. </a:t>
            </a:r>
          </a:p>
          <a:p>
            <a:pPr lvl="0"/>
            <a:r>
              <a:rPr lang="fr-CA" sz="1500" dirty="0" smtClean="0">
                <a:latin typeface="Calibri Light" pitchFamily="34" charset="0"/>
              </a:rPr>
              <a:t>6)</a:t>
            </a:r>
            <a:r>
              <a:rPr lang="fr-CA" sz="1500" dirty="0" smtClean="0">
                <a:latin typeface="Calibri Light" pitchFamily="34" charset="0"/>
              </a:rPr>
              <a:t>Faire cuire les ravioli 2 minutes dans le bouillon en ébullition. Aussitôt après la cuisson, disposer les ravioli dans des écuelles, verser le bouillon et saupoudrer d’oignon haché. </a:t>
            </a:r>
          </a:p>
          <a:p>
            <a:pPr lvl="0"/>
            <a:r>
              <a:rPr lang="fr-CA" sz="1500" dirty="0" smtClean="0">
                <a:latin typeface="Calibri Light" pitchFamily="34" charset="0"/>
              </a:rPr>
              <a:t>7)</a:t>
            </a:r>
            <a:r>
              <a:rPr lang="fr-CA" sz="1500" dirty="0" smtClean="0">
                <a:latin typeface="Calibri Light" pitchFamily="34" charset="0"/>
              </a:rPr>
              <a:t>Servir chaud. </a:t>
            </a:r>
          </a:p>
          <a:p>
            <a:pPr lvl="0"/>
            <a:r>
              <a:rPr lang="fr-CA" dirty="0" smtClean="0">
                <a:latin typeface="Calibri Light" pitchFamily="34" charset="0"/>
              </a:rPr>
              <a:t> </a:t>
            </a:r>
          </a:p>
          <a:p>
            <a:endParaRPr lang="fr-CA" dirty="0"/>
          </a:p>
        </p:txBody>
      </p:sp>
      <p:sp>
        <p:nvSpPr>
          <p:cNvPr id="7" name="ZoneTexte 6"/>
          <p:cNvSpPr txBox="1"/>
          <p:nvPr/>
        </p:nvSpPr>
        <p:spPr>
          <a:xfrm>
            <a:off x="5857721" y="1364188"/>
            <a:ext cx="2808312" cy="369332"/>
          </a:xfrm>
          <a:prstGeom prst="rect">
            <a:avLst/>
          </a:prstGeom>
          <a:noFill/>
        </p:spPr>
        <p:txBody>
          <a:bodyPr wrap="square" rtlCol="0">
            <a:spAutoFit/>
          </a:bodyPr>
          <a:lstStyle/>
          <a:p>
            <a:r>
              <a:rPr lang="fr-CA" b="1" dirty="0" smtClean="0">
                <a:latin typeface="Calibri Light" pitchFamily="34" charset="0"/>
              </a:rPr>
              <a:t>Instructions:</a:t>
            </a:r>
            <a:endParaRPr lang="fr-CA" b="1" dirty="0">
              <a:latin typeface="Calibri Light" pitchFamily="34" charset="0"/>
            </a:endParaRPr>
          </a:p>
        </p:txBody>
      </p:sp>
      <p:sp>
        <p:nvSpPr>
          <p:cNvPr id="8" name="ZoneTexte 7"/>
          <p:cNvSpPr txBox="1"/>
          <p:nvPr/>
        </p:nvSpPr>
        <p:spPr>
          <a:xfrm>
            <a:off x="1573439" y="6354662"/>
            <a:ext cx="8339953" cy="338554"/>
          </a:xfrm>
          <a:prstGeom prst="rect">
            <a:avLst/>
          </a:prstGeom>
          <a:noFill/>
        </p:spPr>
        <p:txBody>
          <a:bodyPr wrap="square" rtlCol="0">
            <a:spAutoFit/>
          </a:bodyPr>
          <a:lstStyle/>
          <a:p>
            <a:r>
              <a:rPr lang="fr-CA" sz="1600" u="sng" dirty="0">
                <a:latin typeface="Calibri Light" pitchFamily="34" charset="0"/>
              </a:rPr>
              <a:t>http://www.menugourmet.com/fr/recette-alcalines-alimentation</a:t>
            </a:r>
            <a:endParaRPr lang="fr-CA" sz="1600" dirty="0">
              <a:latin typeface="Calibri Light" pitchFamily="34" charset="0"/>
            </a:endParaRPr>
          </a:p>
        </p:txBody>
      </p:sp>
    </p:spTree>
    <p:extLst>
      <p:ext uri="{BB962C8B-B14F-4D97-AF65-F5344CB8AC3E}">
        <p14:creationId xmlns:p14="http://schemas.microsoft.com/office/powerpoint/2010/main" val="4043719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500" dirty="0">
                <a:latin typeface="Calibri Light" pitchFamily="34" charset="0"/>
              </a:rPr>
              <a:t>Petits flans au saumon fumé et au </a:t>
            </a:r>
            <a:r>
              <a:rPr lang="fr-CA" sz="3500" dirty="0" smtClean="0">
                <a:latin typeface="Calibri Light" pitchFamily="34" charset="0"/>
              </a:rPr>
              <a:t>roquefort</a:t>
            </a:r>
            <a:endParaRPr lang="fr-CA" sz="3500" dirty="0">
              <a:latin typeface="Calibri Light" pitchFamily="34" charset="0"/>
            </a:endParaRPr>
          </a:p>
        </p:txBody>
      </p:sp>
      <p:sp>
        <p:nvSpPr>
          <p:cNvPr id="3" name="ZoneTexte 2"/>
          <p:cNvSpPr txBox="1"/>
          <p:nvPr/>
        </p:nvSpPr>
        <p:spPr>
          <a:xfrm>
            <a:off x="395536" y="1556792"/>
            <a:ext cx="3816424" cy="1323439"/>
          </a:xfrm>
          <a:prstGeom prst="rect">
            <a:avLst/>
          </a:prstGeom>
          <a:noFill/>
        </p:spPr>
        <p:txBody>
          <a:bodyPr wrap="square" rtlCol="0">
            <a:spAutoFit/>
          </a:bodyPr>
          <a:lstStyle/>
          <a:p>
            <a:pPr lvl="0"/>
            <a:r>
              <a:rPr lang="fr-CA" sz="1600" dirty="0">
                <a:latin typeface="Calibri Light" pitchFamily="34" charset="0"/>
              </a:rPr>
              <a:t>Type de plat : Entrée</a:t>
            </a:r>
          </a:p>
          <a:p>
            <a:pPr lvl="0"/>
            <a:endParaRPr lang="fr-CA" sz="1600" dirty="0" smtClean="0">
              <a:latin typeface="Calibri Light" pitchFamily="34" charset="0"/>
            </a:endParaRPr>
          </a:p>
          <a:p>
            <a:pPr lvl="0"/>
            <a:r>
              <a:rPr lang="fr-CA" sz="1600" dirty="0" smtClean="0">
                <a:latin typeface="Calibri Light" pitchFamily="34" charset="0"/>
              </a:rPr>
              <a:t>Préparation</a:t>
            </a:r>
            <a:r>
              <a:rPr lang="fr-CA" sz="1600" dirty="0">
                <a:latin typeface="Calibri Light" pitchFamily="34" charset="0"/>
              </a:rPr>
              <a:t> : 10 min </a:t>
            </a:r>
          </a:p>
          <a:p>
            <a:pPr lvl="0"/>
            <a:r>
              <a:rPr lang="fr-CA" sz="1600" dirty="0">
                <a:latin typeface="Calibri Light" pitchFamily="34" charset="0"/>
              </a:rPr>
              <a:t>Cuisson : 30 min </a:t>
            </a:r>
          </a:p>
          <a:p>
            <a:r>
              <a:rPr lang="fr-CA" sz="1600" dirty="0">
                <a:latin typeface="Calibri Light" pitchFamily="34" charset="0"/>
              </a:rPr>
              <a:t>Quantité : pour 6 </a:t>
            </a:r>
            <a:r>
              <a:rPr lang="fr-CA" sz="1600" dirty="0" smtClean="0">
                <a:latin typeface="Calibri Light" pitchFamily="34" charset="0"/>
              </a:rPr>
              <a:t>personnes</a:t>
            </a:r>
            <a:endParaRPr lang="fr-CA" sz="1600" dirty="0">
              <a:latin typeface="Calibri Light" pitchFamily="34" charset="0"/>
            </a:endParaRPr>
          </a:p>
        </p:txBody>
      </p:sp>
      <p:sp>
        <p:nvSpPr>
          <p:cNvPr id="4" name="ZoneTexte 3"/>
          <p:cNvSpPr txBox="1"/>
          <p:nvPr/>
        </p:nvSpPr>
        <p:spPr>
          <a:xfrm>
            <a:off x="395536" y="3140968"/>
            <a:ext cx="3240360" cy="2308324"/>
          </a:xfrm>
          <a:prstGeom prst="rect">
            <a:avLst/>
          </a:prstGeom>
          <a:noFill/>
        </p:spPr>
        <p:txBody>
          <a:bodyPr wrap="square" rtlCol="0">
            <a:spAutoFit/>
          </a:bodyPr>
          <a:lstStyle/>
          <a:p>
            <a:r>
              <a:rPr lang="fr-CA" b="1" dirty="0" smtClean="0">
                <a:latin typeface="Calibri Light" pitchFamily="34" charset="0"/>
              </a:rPr>
              <a:t>	Ingrédients:</a:t>
            </a:r>
          </a:p>
          <a:p>
            <a:pPr lvl="0"/>
            <a:endParaRPr lang="fr-CA" dirty="0" smtClean="0">
              <a:latin typeface="Calibri Light" pitchFamily="34" charset="0"/>
            </a:endParaRPr>
          </a:p>
          <a:p>
            <a:pPr lvl="0"/>
            <a:r>
              <a:rPr lang="fr-CA" dirty="0">
                <a:latin typeface="Calibri Light" pitchFamily="34" charset="0"/>
              </a:rPr>
              <a:t>D</a:t>
            </a:r>
            <a:r>
              <a:rPr lang="fr-CA" dirty="0" smtClean="0">
                <a:latin typeface="Calibri Light" pitchFamily="34" charset="0"/>
              </a:rPr>
              <a:t>es </a:t>
            </a:r>
            <a:r>
              <a:rPr lang="fr-CA" dirty="0">
                <a:latin typeface="Calibri Light" pitchFamily="34" charset="0"/>
              </a:rPr>
              <a:t>tranches de saumon fumé </a:t>
            </a:r>
          </a:p>
          <a:p>
            <a:pPr lvl="0"/>
            <a:r>
              <a:rPr lang="fr-CA" dirty="0">
                <a:latin typeface="Calibri Light" pitchFamily="34" charset="0"/>
              </a:rPr>
              <a:t>du roquefort </a:t>
            </a:r>
          </a:p>
          <a:p>
            <a:pPr lvl="0"/>
            <a:r>
              <a:rPr lang="fr-CA" dirty="0">
                <a:latin typeface="Calibri Light" pitchFamily="34" charset="0"/>
              </a:rPr>
              <a:t>2 œufs </a:t>
            </a:r>
          </a:p>
          <a:p>
            <a:pPr lvl="0"/>
            <a:r>
              <a:rPr lang="fr-CA" dirty="0">
                <a:latin typeface="Calibri Light" pitchFamily="34" charset="0"/>
              </a:rPr>
              <a:t>10 cl de crème liquide </a:t>
            </a:r>
          </a:p>
          <a:p>
            <a:pPr lvl="0"/>
            <a:r>
              <a:rPr lang="fr-CA" dirty="0">
                <a:latin typeface="Calibri Light" pitchFamily="34" charset="0"/>
              </a:rPr>
              <a:t>poivre </a:t>
            </a:r>
          </a:p>
          <a:p>
            <a:endParaRPr lang="fr-CA" dirty="0"/>
          </a:p>
        </p:txBody>
      </p:sp>
      <p:sp>
        <p:nvSpPr>
          <p:cNvPr id="5" name="ZoneTexte 4"/>
          <p:cNvSpPr txBox="1"/>
          <p:nvPr/>
        </p:nvSpPr>
        <p:spPr>
          <a:xfrm>
            <a:off x="5292080" y="1604047"/>
            <a:ext cx="3312368" cy="4170372"/>
          </a:xfrm>
          <a:prstGeom prst="rect">
            <a:avLst/>
          </a:prstGeom>
          <a:noFill/>
        </p:spPr>
        <p:txBody>
          <a:bodyPr wrap="square" rtlCol="0">
            <a:spAutoFit/>
          </a:bodyPr>
          <a:lstStyle/>
          <a:p>
            <a:pPr lvl="0"/>
            <a:r>
              <a:rPr lang="fr-CA" sz="1900" b="1" dirty="0" smtClean="0">
                <a:latin typeface="Calibri Light" pitchFamily="34" charset="0"/>
              </a:rPr>
              <a:t>	Instructions:</a:t>
            </a:r>
          </a:p>
          <a:p>
            <a:pPr lvl="0"/>
            <a:endParaRPr lang="fr-CA" sz="1900" dirty="0" smtClean="0">
              <a:latin typeface="Calibri Light" pitchFamily="34" charset="0"/>
            </a:endParaRPr>
          </a:p>
          <a:p>
            <a:pPr lvl="0"/>
            <a:r>
              <a:rPr lang="fr-CA" sz="1900" dirty="0" smtClean="0">
                <a:latin typeface="Calibri Light" pitchFamily="34" charset="0"/>
              </a:rPr>
              <a:t>-Coupez </a:t>
            </a:r>
            <a:r>
              <a:rPr lang="fr-CA" sz="1900" dirty="0">
                <a:latin typeface="Calibri Light" pitchFamily="34" charset="0"/>
              </a:rPr>
              <a:t>les tranches de saumon en petits dés </a:t>
            </a:r>
          </a:p>
          <a:p>
            <a:pPr lvl="0"/>
            <a:r>
              <a:rPr lang="fr-CA" sz="1900" dirty="0">
                <a:latin typeface="Calibri Light" pitchFamily="34" charset="0"/>
              </a:rPr>
              <a:t>-</a:t>
            </a:r>
            <a:r>
              <a:rPr lang="fr-CA" sz="1900" dirty="0" smtClean="0">
                <a:latin typeface="Calibri Light" pitchFamily="34" charset="0"/>
              </a:rPr>
              <a:t>Émiettez </a:t>
            </a:r>
            <a:r>
              <a:rPr lang="fr-CA" sz="1900" dirty="0">
                <a:latin typeface="Calibri Light" pitchFamily="34" charset="0"/>
              </a:rPr>
              <a:t>le roquefort </a:t>
            </a:r>
          </a:p>
          <a:p>
            <a:pPr lvl="0"/>
            <a:r>
              <a:rPr lang="fr-CA" sz="1900" dirty="0">
                <a:latin typeface="Calibri Light" pitchFamily="34" charset="0"/>
              </a:rPr>
              <a:t>-</a:t>
            </a:r>
            <a:r>
              <a:rPr lang="fr-CA" sz="1900" dirty="0" smtClean="0">
                <a:latin typeface="Calibri Light" pitchFamily="34" charset="0"/>
              </a:rPr>
              <a:t>Mélangez </a:t>
            </a:r>
            <a:r>
              <a:rPr lang="fr-CA" sz="1900" dirty="0">
                <a:latin typeface="Calibri Light" pitchFamily="34" charset="0"/>
              </a:rPr>
              <a:t>les œufs , la crème , le saumon , le roquefort et le poivre </a:t>
            </a:r>
          </a:p>
          <a:p>
            <a:pPr lvl="0"/>
            <a:r>
              <a:rPr lang="fr-CA" sz="1900" dirty="0">
                <a:latin typeface="Calibri Light" pitchFamily="34" charset="0"/>
              </a:rPr>
              <a:t>-</a:t>
            </a:r>
            <a:r>
              <a:rPr lang="fr-CA" sz="1900" dirty="0" smtClean="0">
                <a:latin typeface="Calibri Light" pitchFamily="34" charset="0"/>
              </a:rPr>
              <a:t>Mettez </a:t>
            </a:r>
            <a:r>
              <a:rPr lang="fr-CA" sz="1900" dirty="0">
                <a:latin typeface="Calibri Light" pitchFamily="34" charset="0"/>
              </a:rPr>
              <a:t>la préparation dans des petits moules </a:t>
            </a:r>
          </a:p>
          <a:p>
            <a:pPr lvl="0"/>
            <a:r>
              <a:rPr lang="fr-CA" sz="1900" dirty="0">
                <a:latin typeface="Calibri Light" pitchFamily="34" charset="0"/>
              </a:rPr>
              <a:t>-</a:t>
            </a:r>
            <a:r>
              <a:rPr lang="fr-CA" sz="1900" dirty="0" smtClean="0">
                <a:latin typeface="Calibri Light" pitchFamily="34" charset="0"/>
              </a:rPr>
              <a:t>Faites </a:t>
            </a:r>
            <a:r>
              <a:rPr lang="fr-CA" sz="1900" dirty="0">
                <a:latin typeface="Calibri Light" pitchFamily="34" charset="0"/>
              </a:rPr>
              <a:t>les cuire 30 min à 200 °C </a:t>
            </a:r>
          </a:p>
          <a:p>
            <a:pPr lvl="0"/>
            <a:endParaRPr lang="fr-CA" sz="1900" dirty="0" smtClean="0">
              <a:latin typeface="Calibri Light" pitchFamily="34" charset="0"/>
            </a:endParaRPr>
          </a:p>
          <a:p>
            <a:pPr lvl="0"/>
            <a:r>
              <a:rPr lang="fr-CA" sz="1900" dirty="0" smtClean="0">
                <a:latin typeface="Calibri Light" pitchFamily="34" charset="0"/>
              </a:rPr>
              <a:t>C'est </a:t>
            </a:r>
            <a:r>
              <a:rPr lang="fr-CA" sz="1900" dirty="0">
                <a:latin typeface="Calibri Light" pitchFamily="34" charset="0"/>
              </a:rPr>
              <a:t>prêt ! </a:t>
            </a:r>
          </a:p>
          <a:p>
            <a:endParaRPr lang="fr-CA" dirty="0"/>
          </a:p>
        </p:txBody>
      </p:sp>
      <p:sp>
        <p:nvSpPr>
          <p:cNvPr id="6" name="ZoneTexte 5"/>
          <p:cNvSpPr txBox="1"/>
          <p:nvPr/>
        </p:nvSpPr>
        <p:spPr>
          <a:xfrm>
            <a:off x="1763688" y="6432130"/>
            <a:ext cx="8208912" cy="338554"/>
          </a:xfrm>
          <a:prstGeom prst="rect">
            <a:avLst/>
          </a:prstGeom>
          <a:noFill/>
        </p:spPr>
        <p:txBody>
          <a:bodyPr wrap="square" rtlCol="0">
            <a:spAutoFit/>
          </a:bodyPr>
          <a:lstStyle/>
          <a:p>
            <a:r>
              <a:rPr lang="fr-CA" sz="1600" dirty="0" smtClean="0">
                <a:latin typeface="Calibri Light" pitchFamily="34" charset="0"/>
              </a:rPr>
              <a:t>http://lacuisinedekaren.over-blog.fr/article-22914489.html</a:t>
            </a:r>
            <a:endParaRPr lang="fr-CA" sz="1600" dirty="0">
              <a:latin typeface="Calibri Light" pitchFamily="34" charset="0"/>
            </a:endParaRPr>
          </a:p>
        </p:txBody>
      </p:sp>
    </p:spTree>
    <p:extLst>
      <p:ext uri="{BB962C8B-B14F-4D97-AF65-F5344CB8AC3E}">
        <p14:creationId xmlns:p14="http://schemas.microsoft.com/office/powerpoint/2010/main" val="392518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500" dirty="0">
                <a:latin typeface="Calibri Light" pitchFamily="34" charset="0"/>
              </a:rPr>
              <a:t>Délicieuse chaudrée de saumon </a:t>
            </a:r>
            <a:r>
              <a:rPr lang="fr-CA" sz="3500" dirty="0" smtClean="0">
                <a:latin typeface="Calibri Light" pitchFamily="34" charset="0"/>
              </a:rPr>
              <a:t>jardinière</a:t>
            </a:r>
            <a:endParaRPr lang="fr-CA" sz="3500" dirty="0">
              <a:latin typeface="Calibri Light" pitchFamily="34" charset="0"/>
            </a:endParaRPr>
          </a:p>
        </p:txBody>
      </p:sp>
      <p:sp>
        <p:nvSpPr>
          <p:cNvPr id="3" name="ZoneTexte 2"/>
          <p:cNvSpPr txBox="1"/>
          <p:nvPr/>
        </p:nvSpPr>
        <p:spPr>
          <a:xfrm>
            <a:off x="323528" y="1556792"/>
            <a:ext cx="8568952" cy="923330"/>
          </a:xfrm>
          <a:prstGeom prst="rect">
            <a:avLst/>
          </a:prstGeom>
          <a:noFill/>
        </p:spPr>
        <p:txBody>
          <a:bodyPr wrap="square" rtlCol="0">
            <a:spAutoFit/>
          </a:bodyPr>
          <a:lstStyle/>
          <a:p>
            <a:r>
              <a:rPr lang="fr-CA" dirty="0">
                <a:latin typeface="Calibri Light" pitchFamily="34" charset="0"/>
              </a:rPr>
              <a:t>Ce copieux potage regorge d'éléments nutritifs - dont la vitamine D. De plus, le saumon est riche en gras oméga-3 bons pour le </a:t>
            </a:r>
            <a:r>
              <a:rPr lang="fr-CA" dirty="0" smtClean="0">
                <a:latin typeface="Calibri Light" pitchFamily="34" charset="0"/>
              </a:rPr>
              <a:t>cœur.</a:t>
            </a:r>
            <a:endParaRPr lang="fr-CA" dirty="0">
              <a:latin typeface="Calibri Light" pitchFamily="34" charset="0"/>
            </a:endParaRPr>
          </a:p>
          <a:p>
            <a:endParaRPr lang="fr-CA" dirty="0"/>
          </a:p>
        </p:txBody>
      </p:sp>
      <p:sp>
        <p:nvSpPr>
          <p:cNvPr id="4" name="ZoneTexte 3"/>
          <p:cNvSpPr txBox="1"/>
          <p:nvPr/>
        </p:nvSpPr>
        <p:spPr>
          <a:xfrm>
            <a:off x="323528" y="2190590"/>
            <a:ext cx="8568952" cy="323165"/>
          </a:xfrm>
          <a:prstGeom prst="rect">
            <a:avLst/>
          </a:prstGeom>
          <a:noFill/>
        </p:spPr>
        <p:txBody>
          <a:bodyPr wrap="square" rtlCol="0">
            <a:spAutoFit/>
          </a:bodyPr>
          <a:lstStyle/>
          <a:p>
            <a:pPr lvl="0"/>
            <a:r>
              <a:rPr lang="fr-CA" sz="1500" dirty="0" smtClean="0">
                <a:latin typeface="Calibri Light" pitchFamily="34" charset="0"/>
              </a:rPr>
              <a:t>Plat: Plats principaux	Temps </a:t>
            </a:r>
            <a:r>
              <a:rPr lang="fr-CA" sz="1500" dirty="0">
                <a:latin typeface="Calibri Light" pitchFamily="34" charset="0"/>
              </a:rPr>
              <a:t>de préparation 15 min  </a:t>
            </a:r>
            <a:r>
              <a:rPr lang="fr-CA" sz="1500" dirty="0" smtClean="0">
                <a:latin typeface="Calibri Light" pitchFamily="34" charset="0"/>
              </a:rPr>
              <a:t>   Temps </a:t>
            </a:r>
            <a:r>
              <a:rPr lang="fr-CA" sz="1500" dirty="0">
                <a:latin typeface="Calibri Light" pitchFamily="34" charset="0"/>
              </a:rPr>
              <a:t>de cuisson 20 min </a:t>
            </a:r>
            <a:r>
              <a:rPr lang="fr-CA" sz="1500" dirty="0" smtClean="0">
                <a:latin typeface="Calibri Light" pitchFamily="34" charset="0"/>
              </a:rPr>
              <a:t>    Donne </a:t>
            </a:r>
            <a:r>
              <a:rPr lang="fr-CA" sz="1500" dirty="0">
                <a:latin typeface="Calibri Light" pitchFamily="34" charset="0"/>
              </a:rPr>
              <a:t>4 portions</a:t>
            </a:r>
          </a:p>
        </p:txBody>
      </p:sp>
      <p:sp>
        <p:nvSpPr>
          <p:cNvPr id="5" name="ZoneTexte 4"/>
          <p:cNvSpPr txBox="1"/>
          <p:nvPr/>
        </p:nvSpPr>
        <p:spPr>
          <a:xfrm>
            <a:off x="323528" y="2546730"/>
            <a:ext cx="4752528" cy="4078039"/>
          </a:xfrm>
          <a:prstGeom prst="rect">
            <a:avLst/>
          </a:prstGeom>
          <a:noFill/>
        </p:spPr>
        <p:txBody>
          <a:bodyPr wrap="square" rtlCol="0">
            <a:spAutoFit/>
          </a:bodyPr>
          <a:lstStyle/>
          <a:p>
            <a:r>
              <a:rPr lang="fr-CA" sz="1600" b="1" dirty="0" smtClean="0">
                <a:latin typeface="Calibri Light" pitchFamily="34" charset="0"/>
              </a:rPr>
              <a:t>	Ingrédients:</a:t>
            </a:r>
            <a:endParaRPr lang="fr-CA" sz="1600" b="1" dirty="0">
              <a:latin typeface="Calibri Light" pitchFamily="34" charset="0"/>
            </a:endParaRPr>
          </a:p>
          <a:p>
            <a:r>
              <a:rPr lang="fr-CA" sz="1500" dirty="0" smtClean="0">
                <a:latin typeface="Calibri Light" pitchFamily="34" charset="0"/>
              </a:rPr>
              <a:t>1 </a:t>
            </a:r>
            <a:r>
              <a:rPr lang="fr-CA" sz="1500" dirty="0">
                <a:latin typeface="Calibri Light" pitchFamily="34" charset="0"/>
              </a:rPr>
              <a:t>c. à soupe (15 ml) de beurre </a:t>
            </a:r>
          </a:p>
          <a:p>
            <a:r>
              <a:rPr lang="fr-CA" sz="1500" dirty="0">
                <a:latin typeface="Calibri Light" pitchFamily="34" charset="0"/>
              </a:rPr>
              <a:t>1/2 tasse (125 ml) d'oignon, haché </a:t>
            </a:r>
          </a:p>
          <a:p>
            <a:r>
              <a:rPr lang="fr-CA" sz="1500" dirty="0">
                <a:latin typeface="Calibri Light" pitchFamily="34" charset="0"/>
              </a:rPr>
              <a:t>1 gousse d'ail, hachée </a:t>
            </a:r>
          </a:p>
          <a:p>
            <a:r>
              <a:rPr lang="fr-CA" sz="1500" dirty="0">
                <a:latin typeface="Calibri Light" pitchFamily="34" charset="0"/>
              </a:rPr>
              <a:t>1/4 c. à thé (1 ml) de thym séché </a:t>
            </a:r>
          </a:p>
          <a:p>
            <a:r>
              <a:rPr lang="fr-CA" sz="1500" dirty="0">
                <a:latin typeface="Calibri Light" pitchFamily="34" charset="0"/>
              </a:rPr>
              <a:t>1/4 c. à thé (1 ml) de basilic séché </a:t>
            </a:r>
          </a:p>
          <a:p>
            <a:r>
              <a:rPr lang="fr-CA" sz="1500" dirty="0">
                <a:latin typeface="Calibri Light" pitchFamily="34" charset="0"/>
              </a:rPr>
              <a:t>1 boîte de 10 oz (284 ml) de </a:t>
            </a:r>
            <a:r>
              <a:rPr lang="fr-CA" sz="1500" dirty="0" smtClean="0">
                <a:latin typeface="Calibri Light" pitchFamily="34" charset="0"/>
              </a:rPr>
              <a:t>bouillon</a:t>
            </a:r>
          </a:p>
          <a:p>
            <a:r>
              <a:rPr lang="fr-CA" sz="1500" dirty="0" smtClean="0">
                <a:latin typeface="Calibri Light" pitchFamily="34" charset="0"/>
              </a:rPr>
              <a:t>de poulet </a:t>
            </a:r>
            <a:r>
              <a:rPr lang="fr-CA" sz="1500" dirty="0">
                <a:latin typeface="Calibri Light" pitchFamily="34" charset="0"/>
              </a:rPr>
              <a:t>condensé </a:t>
            </a:r>
          </a:p>
          <a:p>
            <a:r>
              <a:rPr lang="fr-CA" sz="1500" dirty="0">
                <a:latin typeface="Calibri Light" pitchFamily="34" charset="0"/>
              </a:rPr>
              <a:t>1 tasse (250 ml) de pommes de terre</a:t>
            </a:r>
            <a:r>
              <a:rPr lang="fr-CA" sz="1500" dirty="0" smtClean="0">
                <a:latin typeface="Calibri Light" pitchFamily="34" charset="0"/>
              </a:rPr>
              <a:t>,</a:t>
            </a:r>
          </a:p>
          <a:p>
            <a:r>
              <a:rPr lang="fr-CA" sz="1500" dirty="0" smtClean="0">
                <a:latin typeface="Calibri Light" pitchFamily="34" charset="0"/>
              </a:rPr>
              <a:t>pelées </a:t>
            </a:r>
            <a:r>
              <a:rPr lang="fr-CA" sz="1500" dirty="0">
                <a:latin typeface="Calibri Light" pitchFamily="34" charset="0"/>
              </a:rPr>
              <a:t>et coupées en dés </a:t>
            </a:r>
          </a:p>
          <a:p>
            <a:r>
              <a:rPr lang="fr-CA" sz="1500" dirty="0">
                <a:latin typeface="Calibri Light" pitchFamily="34" charset="0"/>
              </a:rPr>
              <a:t>1/2 tasse (125 ml) de maïs en grains </a:t>
            </a:r>
          </a:p>
          <a:p>
            <a:r>
              <a:rPr lang="fr-CA" sz="1500" dirty="0">
                <a:latin typeface="Calibri Light" pitchFamily="34" charset="0"/>
              </a:rPr>
              <a:t>1/2 tasse (125 ml) de courgettes, en dés </a:t>
            </a:r>
          </a:p>
          <a:p>
            <a:r>
              <a:rPr lang="fr-CA" sz="1500" dirty="0">
                <a:latin typeface="Calibri Light" pitchFamily="34" charset="0"/>
              </a:rPr>
              <a:t>1/2 tasse (125 ml) de carottes, en dés </a:t>
            </a:r>
          </a:p>
          <a:p>
            <a:r>
              <a:rPr lang="fr-CA" sz="1500" dirty="0">
                <a:latin typeface="Calibri Light" pitchFamily="34" charset="0"/>
              </a:rPr>
              <a:t>2 tasses (500 ml) de lait </a:t>
            </a:r>
          </a:p>
          <a:p>
            <a:r>
              <a:rPr lang="fr-CA" sz="1500" dirty="0">
                <a:latin typeface="Calibri Light" pitchFamily="34" charset="0"/>
              </a:rPr>
              <a:t>8 oz (225 g) de filets de saumon, en petits cubes </a:t>
            </a:r>
          </a:p>
          <a:p>
            <a:r>
              <a:rPr lang="fr-CA" sz="1500" dirty="0">
                <a:latin typeface="Calibri Light" pitchFamily="34" charset="0"/>
              </a:rPr>
              <a:t>1/2 tasse (125 ml) de fromage Cheddar canadien, râpé </a:t>
            </a:r>
          </a:p>
          <a:p>
            <a:endParaRPr lang="fr-CA" dirty="0">
              <a:latin typeface="Calibri Light" pitchFamily="34" charset="0"/>
            </a:endParaRPr>
          </a:p>
        </p:txBody>
      </p:sp>
      <p:sp>
        <p:nvSpPr>
          <p:cNvPr id="6" name="ZoneTexte 5"/>
          <p:cNvSpPr txBox="1"/>
          <p:nvPr/>
        </p:nvSpPr>
        <p:spPr>
          <a:xfrm>
            <a:off x="4654860" y="2546730"/>
            <a:ext cx="4320480" cy="3077766"/>
          </a:xfrm>
          <a:prstGeom prst="rect">
            <a:avLst/>
          </a:prstGeom>
          <a:noFill/>
        </p:spPr>
        <p:txBody>
          <a:bodyPr wrap="square" rtlCol="0">
            <a:spAutoFit/>
          </a:bodyPr>
          <a:lstStyle/>
          <a:p>
            <a:r>
              <a:rPr lang="fr-CA" sz="1600" b="1" dirty="0" smtClean="0">
                <a:latin typeface="Calibri Light" pitchFamily="34" charset="0"/>
              </a:rPr>
              <a:t>	Instructions:</a:t>
            </a:r>
            <a:endParaRPr lang="fr-CA" sz="1600" b="1" dirty="0">
              <a:latin typeface="Calibri Light" pitchFamily="34" charset="0"/>
            </a:endParaRPr>
          </a:p>
          <a:p>
            <a:r>
              <a:rPr lang="fr-CA" sz="1600" dirty="0" smtClean="0">
                <a:latin typeface="Calibri Light" pitchFamily="34" charset="0"/>
              </a:rPr>
              <a:t>-Dans </a:t>
            </a:r>
            <a:r>
              <a:rPr lang="fr-CA" sz="1600" dirty="0">
                <a:latin typeface="Calibri Light" pitchFamily="34" charset="0"/>
              </a:rPr>
              <a:t>une casserole à fond épais, faire revenir l'oignon, l'ail et les herbes dans le beurre 5 min sans coloration. Ajouter le bouillon et tous les légumes.</a:t>
            </a:r>
          </a:p>
          <a:p>
            <a:r>
              <a:rPr lang="fr-CA" sz="1600" dirty="0">
                <a:latin typeface="Calibri Light" pitchFamily="34" charset="0"/>
              </a:rPr>
              <a:t>-</a:t>
            </a:r>
            <a:r>
              <a:rPr lang="fr-CA" sz="1600" dirty="0" smtClean="0">
                <a:latin typeface="Calibri Light" pitchFamily="34" charset="0"/>
              </a:rPr>
              <a:t>Laisser </a:t>
            </a:r>
            <a:r>
              <a:rPr lang="fr-CA" sz="1600" dirty="0">
                <a:latin typeface="Calibri Light" pitchFamily="34" charset="0"/>
              </a:rPr>
              <a:t>mijoter à découvert jusqu'à </a:t>
            </a:r>
            <a:endParaRPr lang="fr-CA" sz="1600" dirty="0" smtClean="0">
              <a:latin typeface="Calibri Light" pitchFamily="34" charset="0"/>
            </a:endParaRPr>
          </a:p>
          <a:p>
            <a:r>
              <a:rPr lang="fr-CA" sz="1600" dirty="0" smtClean="0">
                <a:latin typeface="Calibri Light" pitchFamily="34" charset="0"/>
              </a:rPr>
              <a:t>tendreté</a:t>
            </a:r>
            <a:r>
              <a:rPr lang="fr-CA" sz="1600" dirty="0">
                <a:latin typeface="Calibri Light" pitchFamily="34" charset="0"/>
              </a:rPr>
              <a:t>, 15, 20 min.</a:t>
            </a:r>
          </a:p>
          <a:p>
            <a:r>
              <a:rPr lang="fr-CA" sz="1600" dirty="0">
                <a:latin typeface="Calibri Light" pitchFamily="34" charset="0"/>
              </a:rPr>
              <a:t>-</a:t>
            </a:r>
            <a:r>
              <a:rPr lang="fr-CA" sz="1600" dirty="0" smtClean="0">
                <a:latin typeface="Calibri Light" pitchFamily="34" charset="0"/>
              </a:rPr>
              <a:t>Incorporer </a:t>
            </a:r>
            <a:r>
              <a:rPr lang="fr-CA" sz="1600" dirty="0">
                <a:latin typeface="Calibri Light" pitchFamily="34" charset="0"/>
              </a:rPr>
              <a:t>le lait et le saumon. Cuire 5 à 7 min sans faire bouillir jusqu'à ce que le saumon soit cuit. Assaisonner au goût.</a:t>
            </a:r>
          </a:p>
          <a:p>
            <a:r>
              <a:rPr lang="fr-CA" sz="1600" dirty="0">
                <a:latin typeface="Calibri Light" pitchFamily="34" charset="0"/>
              </a:rPr>
              <a:t>-</a:t>
            </a:r>
            <a:r>
              <a:rPr lang="fr-CA" sz="1600" dirty="0" smtClean="0">
                <a:latin typeface="Calibri Light" pitchFamily="34" charset="0"/>
              </a:rPr>
              <a:t>Verser </a:t>
            </a:r>
            <a:r>
              <a:rPr lang="fr-CA" sz="1600" dirty="0">
                <a:latin typeface="Calibri Light" pitchFamily="34" charset="0"/>
              </a:rPr>
              <a:t>dans 4 bols, garnir de fromage et déguster.</a:t>
            </a:r>
          </a:p>
          <a:p>
            <a:endParaRPr lang="fr-CA" dirty="0"/>
          </a:p>
        </p:txBody>
      </p:sp>
      <p:sp>
        <p:nvSpPr>
          <p:cNvPr id="7" name="ZoneTexte 6"/>
          <p:cNvSpPr txBox="1"/>
          <p:nvPr/>
        </p:nvSpPr>
        <p:spPr>
          <a:xfrm>
            <a:off x="759004" y="6381328"/>
            <a:ext cx="8352928" cy="369332"/>
          </a:xfrm>
          <a:prstGeom prst="rect">
            <a:avLst/>
          </a:prstGeom>
          <a:noFill/>
        </p:spPr>
        <p:txBody>
          <a:bodyPr wrap="square" rtlCol="0">
            <a:spAutoFit/>
          </a:bodyPr>
          <a:lstStyle/>
          <a:p>
            <a:r>
              <a:rPr lang="fr-CA" dirty="0" smtClean="0">
                <a:latin typeface="Calibri Light" pitchFamily="34" charset="0"/>
              </a:rPr>
              <a:t>http://www.plaisirslaitiers.ca/recettes/delicieuse-chaudree-de-saumon-jardiniere</a:t>
            </a:r>
            <a:endParaRPr lang="fr-CA" dirty="0">
              <a:latin typeface="Calibri Light" pitchFamily="34" charset="0"/>
            </a:endParaRPr>
          </a:p>
        </p:txBody>
      </p:sp>
    </p:spTree>
    <p:extLst>
      <p:ext uri="{BB962C8B-B14F-4D97-AF65-F5344CB8AC3E}">
        <p14:creationId xmlns:p14="http://schemas.microsoft.com/office/powerpoint/2010/main" val="1726736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500" dirty="0" smtClean="0">
                <a:latin typeface="Calibri Light" pitchFamily="34" charset="0"/>
              </a:rPr>
              <a:t>Frittât </a:t>
            </a:r>
            <a:r>
              <a:rPr lang="fr-CA" sz="3500" dirty="0">
                <a:latin typeface="Calibri Light" pitchFamily="34" charset="0"/>
              </a:rPr>
              <a:t>à la Ricotta et au poivron </a:t>
            </a:r>
            <a:r>
              <a:rPr lang="fr-CA" sz="3500" dirty="0" smtClean="0">
                <a:latin typeface="Calibri Light" pitchFamily="34" charset="0"/>
              </a:rPr>
              <a:t>rouge</a:t>
            </a:r>
            <a:endParaRPr lang="fr-CA" sz="3500" dirty="0">
              <a:latin typeface="Calibri Light" pitchFamily="34" charset="0"/>
            </a:endParaRPr>
          </a:p>
        </p:txBody>
      </p:sp>
      <p:sp>
        <p:nvSpPr>
          <p:cNvPr id="3" name="ZoneTexte 2"/>
          <p:cNvSpPr txBox="1"/>
          <p:nvPr/>
        </p:nvSpPr>
        <p:spPr>
          <a:xfrm>
            <a:off x="256702" y="1641563"/>
            <a:ext cx="8892480" cy="323165"/>
          </a:xfrm>
          <a:prstGeom prst="rect">
            <a:avLst/>
          </a:prstGeom>
          <a:noFill/>
        </p:spPr>
        <p:txBody>
          <a:bodyPr wrap="square" rtlCol="0">
            <a:spAutoFit/>
          </a:bodyPr>
          <a:lstStyle/>
          <a:p>
            <a:pPr lvl="0"/>
            <a:r>
              <a:rPr lang="fr-CA" sz="1500" dirty="0" smtClean="0">
                <a:latin typeface="Calibri Light" pitchFamily="34" charset="0"/>
              </a:rPr>
              <a:t>Plat: Plats principaux   Temps </a:t>
            </a:r>
            <a:r>
              <a:rPr lang="fr-CA" sz="1500" dirty="0">
                <a:latin typeface="Calibri Light" pitchFamily="34" charset="0"/>
              </a:rPr>
              <a:t>de préparation 10 min  </a:t>
            </a:r>
            <a:r>
              <a:rPr lang="fr-CA" sz="1500" dirty="0" smtClean="0">
                <a:latin typeface="Calibri Light" pitchFamily="34" charset="0"/>
              </a:rPr>
              <a:t>  Temps </a:t>
            </a:r>
            <a:r>
              <a:rPr lang="fr-CA" sz="1500" dirty="0">
                <a:latin typeface="Calibri Light" pitchFamily="34" charset="0"/>
              </a:rPr>
              <a:t>de cuisson 20 </a:t>
            </a:r>
            <a:r>
              <a:rPr lang="fr-CA" sz="1500" dirty="0" smtClean="0">
                <a:latin typeface="Calibri Light" pitchFamily="34" charset="0"/>
              </a:rPr>
              <a:t>min    Donne </a:t>
            </a:r>
            <a:r>
              <a:rPr lang="fr-CA" sz="1500" dirty="0">
                <a:latin typeface="Calibri Light" pitchFamily="34" charset="0"/>
              </a:rPr>
              <a:t>4 </a:t>
            </a:r>
            <a:r>
              <a:rPr lang="fr-CA" sz="1500" dirty="0" smtClean="0">
                <a:latin typeface="Calibri Light" pitchFamily="34" charset="0"/>
              </a:rPr>
              <a:t>portions</a:t>
            </a:r>
            <a:endParaRPr lang="fr-CA" sz="1500" dirty="0">
              <a:latin typeface="Calibri Light" pitchFamily="34" charset="0"/>
            </a:endParaRPr>
          </a:p>
        </p:txBody>
      </p:sp>
      <p:sp>
        <p:nvSpPr>
          <p:cNvPr id="4" name="ZoneTexte 3"/>
          <p:cNvSpPr txBox="1"/>
          <p:nvPr/>
        </p:nvSpPr>
        <p:spPr>
          <a:xfrm>
            <a:off x="251520" y="2060848"/>
            <a:ext cx="3384376" cy="4524315"/>
          </a:xfrm>
          <a:prstGeom prst="rect">
            <a:avLst/>
          </a:prstGeom>
          <a:noFill/>
        </p:spPr>
        <p:txBody>
          <a:bodyPr wrap="square" rtlCol="0">
            <a:spAutoFit/>
          </a:bodyPr>
          <a:lstStyle/>
          <a:p>
            <a:r>
              <a:rPr lang="fr-CA" b="1" dirty="0" smtClean="0">
                <a:latin typeface="Calibri Light" pitchFamily="34" charset="0"/>
              </a:rPr>
              <a:t>	Ingrédients:</a:t>
            </a:r>
            <a:endParaRPr lang="fr-CA" b="1" dirty="0">
              <a:latin typeface="Calibri Light" pitchFamily="34" charset="0"/>
            </a:endParaRPr>
          </a:p>
          <a:p>
            <a:r>
              <a:rPr lang="fr-CA" dirty="0">
                <a:latin typeface="Calibri Light" pitchFamily="34" charset="0"/>
              </a:rPr>
              <a:t>5 </a:t>
            </a:r>
            <a:r>
              <a:rPr lang="fr-CA" dirty="0" smtClean="0">
                <a:latin typeface="Calibri Light" pitchFamily="34" charset="0"/>
              </a:rPr>
              <a:t>œufs </a:t>
            </a:r>
            <a:endParaRPr lang="fr-CA" dirty="0">
              <a:latin typeface="Calibri Light" pitchFamily="34" charset="0"/>
            </a:endParaRPr>
          </a:p>
          <a:p>
            <a:r>
              <a:rPr lang="fr-CA" dirty="0">
                <a:latin typeface="Calibri Light" pitchFamily="34" charset="0"/>
              </a:rPr>
              <a:t>1 tasse (250 ml) de Ricotta canadienne </a:t>
            </a:r>
          </a:p>
          <a:p>
            <a:r>
              <a:rPr lang="fr-CA" dirty="0">
                <a:latin typeface="Calibri Light" pitchFamily="34" charset="0"/>
              </a:rPr>
              <a:t>1/3 tasse (80 ml) de Cheddar canadien doux, râpé </a:t>
            </a:r>
          </a:p>
          <a:p>
            <a:r>
              <a:rPr lang="fr-CA" dirty="0">
                <a:latin typeface="Calibri Light" pitchFamily="34" charset="0"/>
              </a:rPr>
              <a:t>1/3 tasse (80 ml) de fromage Parmesan canadien, râpé </a:t>
            </a:r>
          </a:p>
          <a:p>
            <a:r>
              <a:rPr lang="fr-CA" dirty="0">
                <a:latin typeface="Calibri Light" pitchFamily="34" charset="0"/>
              </a:rPr>
              <a:t>1/2 tasse (125 ml) de poivron rouge, en dés </a:t>
            </a:r>
          </a:p>
          <a:p>
            <a:r>
              <a:rPr lang="fr-CA" dirty="0">
                <a:latin typeface="Calibri Light" pitchFamily="34" charset="0"/>
              </a:rPr>
              <a:t>1/2 tasse (125 ml) d'oignon, haché </a:t>
            </a:r>
          </a:p>
          <a:p>
            <a:r>
              <a:rPr lang="fr-CA" dirty="0">
                <a:latin typeface="Calibri Light" pitchFamily="34" charset="0"/>
              </a:rPr>
              <a:t>1 gousse d'ail, hachée </a:t>
            </a:r>
          </a:p>
          <a:p>
            <a:r>
              <a:rPr lang="fr-CA" dirty="0">
                <a:latin typeface="Calibri Light" pitchFamily="34" charset="0"/>
              </a:rPr>
              <a:t>2 c. à soupe (30 ml) de basilic frais, haché </a:t>
            </a:r>
          </a:p>
          <a:p>
            <a:r>
              <a:rPr lang="fr-CA" dirty="0">
                <a:latin typeface="Calibri Light" pitchFamily="34" charset="0"/>
              </a:rPr>
              <a:t>4 c. à thé (20 ml) de beurre </a:t>
            </a:r>
          </a:p>
          <a:p>
            <a:endParaRPr lang="fr-CA" dirty="0">
              <a:latin typeface="Calibri Light" pitchFamily="34" charset="0"/>
            </a:endParaRPr>
          </a:p>
        </p:txBody>
      </p:sp>
      <p:sp>
        <p:nvSpPr>
          <p:cNvPr id="5" name="ZoneTexte 4"/>
          <p:cNvSpPr txBox="1"/>
          <p:nvPr/>
        </p:nvSpPr>
        <p:spPr>
          <a:xfrm>
            <a:off x="4283968" y="2060848"/>
            <a:ext cx="4464496" cy="3970318"/>
          </a:xfrm>
          <a:prstGeom prst="rect">
            <a:avLst/>
          </a:prstGeom>
          <a:noFill/>
        </p:spPr>
        <p:txBody>
          <a:bodyPr wrap="square" rtlCol="0">
            <a:spAutoFit/>
          </a:bodyPr>
          <a:lstStyle/>
          <a:p>
            <a:r>
              <a:rPr lang="fr-CA" b="1" dirty="0" smtClean="0">
                <a:latin typeface="Calibri Light" pitchFamily="34" charset="0"/>
              </a:rPr>
              <a:t>	Instructions:</a:t>
            </a:r>
            <a:endParaRPr lang="fr-CA" b="1" dirty="0">
              <a:latin typeface="Calibri Light" pitchFamily="34" charset="0"/>
            </a:endParaRPr>
          </a:p>
          <a:p>
            <a:r>
              <a:rPr lang="fr-CA" dirty="0" smtClean="0">
                <a:latin typeface="Calibri Light" pitchFamily="34" charset="0"/>
              </a:rPr>
              <a:t>-Dans </a:t>
            </a:r>
            <a:r>
              <a:rPr lang="fr-CA" dirty="0">
                <a:latin typeface="Calibri Light" pitchFamily="34" charset="0"/>
              </a:rPr>
              <a:t>un poêlon de 8 à 10 pouces allant au four, faire fondre 1 c. à thé (5 ml) de beurre à feu modéré. Y sauter les légumes et réserver. Battre les </a:t>
            </a:r>
            <a:r>
              <a:rPr lang="fr-CA" dirty="0" smtClean="0">
                <a:latin typeface="Calibri Light" pitchFamily="34" charset="0"/>
              </a:rPr>
              <a:t>œufs. </a:t>
            </a:r>
            <a:r>
              <a:rPr lang="fr-CA" dirty="0">
                <a:latin typeface="Calibri Light" pitchFamily="34" charset="0"/>
              </a:rPr>
              <a:t>Incorporer la Ricotta, l'ail, le basilic et les légumes sautés. </a:t>
            </a:r>
          </a:p>
          <a:p>
            <a:r>
              <a:rPr lang="fr-CA" dirty="0">
                <a:latin typeface="Calibri Light" pitchFamily="34" charset="0"/>
              </a:rPr>
              <a:t>-</a:t>
            </a:r>
            <a:r>
              <a:rPr lang="fr-CA" dirty="0" smtClean="0">
                <a:latin typeface="Calibri Light" pitchFamily="34" charset="0"/>
              </a:rPr>
              <a:t>Faire </a:t>
            </a:r>
            <a:r>
              <a:rPr lang="fr-CA" dirty="0">
                <a:latin typeface="Calibri Light" pitchFamily="34" charset="0"/>
              </a:rPr>
              <a:t>fondre le reste du beurre dans le poêlon. Y verser le mélange à </a:t>
            </a:r>
            <a:r>
              <a:rPr lang="fr-CA" dirty="0" smtClean="0">
                <a:latin typeface="Calibri Light" pitchFamily="34" charset="0"/>
              </a:rPr>
              <a:t>base d’</a:t>
            </a:r>
            <a:r>
              <a:rPr lang="fr-CA" dirty="0" smtClean="0">
                <a:latin typeface="Calibri Light" pitchFamily="34" charset="0"/>
              </a:rPr>
              <a:t>œufs</a:t>
            </a:r>
            <a:r>
              <a:rPr lang="fr-CA" dirty="0" smtClean="0">
                <a:latin typeface="Calibri Light" pitchFamily="34" charset="0"/>
              </a:rPr>
              <a:t>. </a:t>
            </a:r>
            <a:r>
              <a:rPr lang="fr-CA" dirty="0">
                <a:latin typeface="Calibri Light" pitchFamily="34" charset="0"/>
              </a:rPr>
              <a:t>Cuire à point, soit environ 12 minutes. Garnir du fromage râpé. Placer le poêlon de 4 à 6 pouces sous le gril préchauffé et cuire jusqu'à ce que le fromage fonde et prenne une couleur dorée. </a:t>
            </a:r>
          </a:p>
          <a:p>
            <a:r>
              <a:rPr lang="fr-CA" dirty="0" smtClean="0">
                <a:latin typeface="Calibri Light" pitchFamily="34" charset="0"/>
              </a:rPr>
              <a:t>-Couper </a:t>
            </a:r>
            <a:r>
              <a:rPr lang="fr-CA" dirty="0">
                <a:latin typeface="Calibri Light" pitchFamily="34" charset="0"/>
              </a:rPr>
              <a:t>en pointes et servir.</a:t>
            </a:r>
          </a:p>
        </p:txBody>
      </p:sp>
      <p:sp>
        <p:nvSpPr>
          <p:cNvPr id="7" name="ZoneTexte 6"/>
          <p:cNvSpPr txBox="1"/>
          <p:nvPr/>
        </p:nvSpPr>
        <p:spPr>
          <a:xfrm>
            <a:off x="1331640" y="6396654"/>
            <a:ext cx="8491762" cy="338554"/>
          </a:xfrm>
          <a:prstGeom prst="rect">
            <a:avLst/>
          </a:prstGeom>
          <a:noFill/>
        </p:spPr>
        <p:txBody>
          <a:bodyPr wrap="square" rtlCol="0">
            <a:spAutoFit/>
          </a:bodyPr>
          <a:lstStyle/>
          <a:p>
            <a:r>
              <a:rPr lang="fr-CA" sz="1600" dirty="0" smtClean="0">
                <a:latin typeface="Calibri Light" pitchFamily="34" charset="0"/>
              </a:rPr>
              <a:t>http://www.coupdepouce.com/frittata-au-ricotta-et-poivron-rouge/r/10804</a:t>
            </a:r>
            <a:endParaRPr lang="fr-CA" sz="1600" dirty="0">
              <a:latin typeface="Calibri Light" pitchFamily="34" charset="0"/>
            </a:endParaRPr>
          </a:p>
        </p:txBody>
      </p:sp>
    </p:spTree>
    <p:extLst>
      <p:ext uri="{BB962C8B-B14F-4D97-AF65-F5344CB8AC3E}">
        <p14:creationId xmlns:p14="http://schemas.microsoft.com/office/powerpoint/2010/main" val="14085765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426</TotalTime>
  <Words>1448</Words>
  <Application>Microsoft Office PowerPoint</Application>
  <PresentationFormat>Affichage à l'écran (4:3)</PresentationFormat>
  <Paragraphs>351</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Civil</vt:lpstr>
      <vt:lpstr>Menu Alcalin</vt:lpstr>
      <vt:lpstr>Laits frappés sensationnels</vt:lpstr>
      <vt:lpstr>Yogourt frappé du soleil levant à la grenade</vt:lpstr>
      <vt:lpstr>Omelette aux pommes de terre et aux oignons </vt:lpstr>
      <vt:lpstr>Crêpes aux brocolis à la sauce au gorgonzola </vt:lpstr>
      <vt:lpstr>Soupe aux ravioli won-ton aux crevettes  </vt:lpstr>
      <vt:lpstr>Petits flans au saumon fumé et au roquefort</vt:lpstr>
      <vt:lpstr>Délicieuse chaudrée de saumon jardinière</vt:lpstr>
      <vt:lpstr>Frittât à la Ricotta et au poivron rouge</vt:lpstr>
      <vt:lpstr>Filet de bœuf Rossini</vt:lpstr>
      <vt:lpstr>Papillotes de cabillaud façon sud</vt:lpstr>
      <vt:lpstr>Sauce blanche ou velouté </vt:lpstr>
      <vt:lpstr>L'Ultra moelleux au chocolat, coco et Petits Suisse </vt:lpstr>
      <vt:lpstr>Quels sont les aliments alcalins ?</vt:lpstr>
      <vt:lpstr>Présentation PowerPoint</vt:lpstr>
      <vt:lpstr>Les aliments alcalins</vt:lpstr>
      <vt:lpstr>Qu’est ce que l’équilibre acido-basique ?</vt:lpstr>
      <vt:lpstr>Les 6 règles pour manger en équilibre acido-basique</vt:lpstr>
      <vt:lpstr>Idée de menu alcalin </vt:lpstr>
      <vt:lpstr>Liste des aliments acidifiants, faiblement acides et alcalins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menu alcalin</dc:title>
  <dc:creator>Suzanne</dc:creator>
  <cp:lastModifiedBy>Suzanne</cp:lastModifiedBy>
  <cp:revision>23</cp:revision>
  <cp:lastPrinted>2013-07-11T21:47:41Z</cp:lastPrinted>
  <dcterms:created xsi:type="dcterms:W3CDTF">2013-07-11T14:48:46Z</dcterms:created>
  <dcterms:modified xsi:type="dcterms:W3CDTF">2013-07-11T21:55:38Z</dcterms:modified>
</cp:coreProperties>
</file>